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822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75" r:id="rId13"/>
    <p:sldId id="276" r:id="rId14"/>
    <p:sldId id="344" r:id="rId15"/>
    <p:sldId id="328" r:id="rId16"/>
    <p:sldId id="267" r:id="rId17"/>
    <p:sldId id="268" r:id="rId18"/>
    <p:sldId id="271" r:id="rId19"/>
    <p:sldId id="272" r:id="rId20"/>
    <p:sldId id="273" r:id="rId21"/>
    <p:sldId id="350" r:id="rId22"/>
    <p:sldId id="351" r:id="rId23"/>
    <p:sldId id="270" r:id="rId24"/>
    <p:sldId id="269" r:id="rId25"/>
    <p:sldId id="340" r:id="rId26"/>
    <p:sldId id="319" r:id="rId27"/>
    <p:sldId id="345" r:id="rId28"/>
    <p:sldId id="320" r:id="rId29"/>
    <p:sldId id="346" r:id="rId30"/>
    <p:sldId id="321" r:id="rId31"/>
    <p:sldId id="322" r:id="rId32"/>
    <p:sldId id="323" r:id="rId33"/>
    <p:sldId id="347" r:id="rId34"/>
    <p:sldId id="348" r:id="rId35"/>
    <p:sldId id="349" r:id="rId36"/>
    <p:sldId id="325" r:id="rId37"/>
    <p:sldId id="324" r:id="rId38"/>
    <p:sldId id="32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김 동선" initials="김동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71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80" y="6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commentAuthors" Target="commentAuthors.xml"  /><Relationship Id="rId41" Type="http://schemas.openxmlformats.org/officeDocument/2006/relationships/presProps" Target="presProps.xml"  /><Relationship Id="rId42" Type="http://schemas.openxmlformats.org/officeDocument/2006/relationships/viewProps" Target="viewProps.xml"  /><Relationship Id="rId43" Type="http://schemas.openxmlformats.org/officeDocument/2006/relationships/theme" Target="theme/theme1.xml"  /><Relationship Id="rId44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12192000" cy="3822192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40864" y="6400801"/>
            <a:ext cx="2844800" cy="365125"/>
          </a:xfrm>
        </p:spPr>
        <p:txBody>
          <a:bodyPr/>
          <a:lstStyle/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136" y="6400801"/>
            <a:ext cx="3860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1536" y="6400801"/>
            <a:ext cx="2844800" cy="365125"/>
          </a:xfrm>
        </p:spPr>
        <p:txBody>
          <a:bodyPr/>
          <a:lstStyle/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2291115" y="2798064"/>
            <a:ext cx="9900884" cy="1024128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ight Triangle 8"/>
          <p:cNvSpPr/>
          <p:nvPr/>
        </p:nvSpPr>
        <p:spPr bwMode="gray">
          <a:xfrm rot="16200000">
            <a:off x="971349" y="2493264"/>
            <a:ext cx="1024128" cy="163372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3819185"/>
            <a:ext cx="2304288" cy="1024128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ight Triangle 10"/>
          <p:cNvSpPr/>
          <p:nvPr/>
        </p:nvSpPr>
        <p:spPr bwMode="gray">
          <a:xfrm rot="5400000">
            <a:off x="2609088" y="3514384"/>
            <a:ext cx="1024128" cy="1633728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2" name="Group 47"/>
          <p:cNvGrpSpPr/>
          <p:nvPr/>
        </p:nvGrpSpPr>
        <p:grpSpPr bwMode="gray">
          <a:xfrm>
            <a:off x="2338963" y="0"/>
            <a:ext cx="1575541" cy="3815366"/>
            <a:chOff x="1754222" y="0"/>
            <a:chExt cx="1181656" cy="3815366"/>
          </a:xfrm>
        </p:grpSpPr>
        <p:grpSp>
          <p:nvGrpSpPr>
            <p:cNvPr id="23" name="Group 11"/>
            <p:cNvGrpSpPr/>
            <p:nvPr userDrawn="1"/>
          </p:nvGrpSpPr>
          <p:grpSpPr bwMode="gray">
            <a:xfrm>
              <a:off x="1754222" y="0"/>
              <a:ext cx="340408" cy="3815366"/>
              <a:chOff x="702662" y="-3778"/>
              <a:chExt cx="340408" cy="1581912"/>
            </a:xfrm>
          </p:grpSpPr>
          <p:cxnSp>
            <p:nvCxnSpPr>
              <p:cNvPr id="13" name="Straight Connector 12"/>
              <p:cNvCxnSpPr/>
              <p:nvPr userDrawn="1"/>
            </p:nvCxnSpPr>
            <p:spPr bwMode="gray">
              <a:xfrm rot="5400000">
                <a:off x="-8750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 bwMode="gray">
              <a:xfrm rot="5400000">
                <a:off x="25132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 bwMode="gray">
              <a:xfrm rot="5400000">
                <a:off x="-49256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 bwMode="gray">
              <a:xfrm rot="5400000">
                <a:off x="-11011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 bwMode="gray">
              <a:xfrm rot="5400000">
                <a:off x="27235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 bwMode="gray">
              <a:xfrm rot="5400000">
                <a:off x="65479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 userDrawn="1"/>
            </p:nvCxnSpPr>
            <p:spPr bwMode="gray">
              <a:xfrm rot="5400000">
                <a:off x="10372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 bwMode="gray">
              <a:xfrm rot="5400000">
                <a:off x="14196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 bwMode="gray">
              <a:xfrm rot="5400000">
                <a:off x="18021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 bwMode="gray">
              <a:xfrm rot="5400000">
                <a:off x="21845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2"/>
            <p:cNvGrpSpPr/>
            <p:nvPr userDrawn="1"/>
          </p:nvGrpSpPr>
          <p:grpSpPr bwMode="gray">
            <a:xfrm>
              <a:off x="2138270" y="0"/>
              <a:ext cx="340408" cy="3815366"/>
              <a:chOff x="702662" y="-3778"/>
              <a:chExt cx="340408" cy="1581912"/>
            </a:xfrm>
          </p:grpSpPr>
          <p:cxnSp>
            <p:nvCxnSpPr>
              <p:cNvPr id="24" name="Straight Connector 23"/>
              <p:cNvCxnSpPr/>
              <p:nvPr userDrawn="1"/>
            </p:nvCxnSpPr>
            <p:spPr bwMode="gray">
              <a:xfrm rot="5400000">
                <a:off x="-8750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 bwMode="gray">
              <a:xfrm rot="5400000">
                <a:off x="25132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 bwMode="gray">
              <a:xfrm rot="5400000">
                <a:off x="-49256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 bwMode="gray">
              <a:xfrm rot="5400000">
                <a:off x="-11011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 bwMode="gray">
              <a:xfrm rot="5400000">
                <a:off x="27235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 bwMode="gray">
              <a:xfrm rot="5400000">
                <a:off x="65479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 bwMode="gray">
              <a:xfrm rot="5400000">
                <a:off x="10372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 bwMode="gray">
              <a:xfrm rot="5400000">
                <a:off x="14196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 bwMode="gray">
              <a:xfrm rot="5400000">
                <a:off x="18021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 bwMode="gray">
              <a:xfrm rot="5400000">
                <a:off x="21845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 userDrawn="1"/>
          </p:nvGrpSpPr>
          <p:grpSpPr bwMode="gray">
            <a:xfrm>
              <a:off x="2522318" y="0"/>
              <a:ext cx="413560" cy="3815366"/>
              <a:chOff x="2522318" y="0"/>
              <a:chExt cx="413560" cy="3815366"/>
            </a:xfrm>
          </p:grpSpPr>
          <p:cxnSp>
            <p:nvCxnSpPr>
              <p:cNvPr id="35" name="Straight Connector 34"/>
              <p:cNvCxnSpPr/>
              <p:nvPr userDrawn="1"/>
            </p:nvCxnSpPr>
            <p:spPr bwMode="gray">
              <a:xfrm rot="5400000">
                <a:off x="615429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 bwMode="gray">
              <a:xfrm rot="5400000">
                <a:off x="954249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 bwMode="gray">
              <a:xfrm rot="5400000">
                <a:off x="653673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 bwMode="gray">
              <a:xfrm rot="5400000">
                <a:off x="691918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 bwMode="gray">
              <a:xfrm rot="5400000">
                <a:off x="730164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 bwMode="gray">
              <a:xfrm rot="5400000">
                <a:off x="768408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 bwMode="gray">
              <a:xfrm rot="5400000">
                <a:off x="806653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 bwMode="gray">
              <a:xfrm rot="5400000">
                <a:off x="844897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 bwMode="gray">
              <a:xfrm rot="5400000">
                <a:off x="883143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 bwMode="gray">
              <a:xfrm rot="5400000">
                <a:off x="921387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 bwMode="gray">
              <a:xfrm rot="5400000">
                <a:off x="1027401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 bwMode="gray">
              <a:xfrm rot="5400000">
                <a:off x="994539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8"/>
          <p:cNvGrpSpPr/>
          <p:nvPr/>
        </p:nvGrpSpPr>
        <p:grpSpPr bwMode="invGray">
          <a:xfrm>
            <a:off x="672723" y="3825240"/>
            <a:ext cx="1575541" cy="3032760"/>
            <a:chOff x="1754222" y="0"/>
            <a:chExt cx="1181656" cy="3815366"/>
          </a:xfrm>
        </p:grpSpPr>
        <p:grpSp>
          <p:nvGrpSpPr>
            <p:cNvPr id="49" name="Group 11"/>
            <p:cNvGrpSpPr/>
            <p:nvPr userDrawn="1"/>
          </p:nvGrpSpPr>
          <p:grpSpPr bwMode="invGray">
            <a:xfrm>
              <a:off x="1754222" y="0"/>
              <a:ext cx="340408" cy="3815366"/>
              <a:chOff x="702662" y="-3778"/>
              <a:chExt cx="340408" cy="1581912"/>
            </a:xfrm>
          </p:grpSpPr>
          <p:cxnSp>
            <p:nvCxnSpPr>
              <p:cNvPr id="75" name="Straight Connector 74"/>
              <p:cNvCxnSpPr/>
              <p:nvPr userDrawn="1"/>
            </p:nvCxnSpPr>
            <p:spPr bwMode="invGray">
              <a:xfrm rot="5400000">
                <a:off x="-8750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invGray">
              <a:xfrm rot="5400000">
                <a:off x="25132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invGray">
              <a:xfrm rot="5400000">
                <a:off x="-49256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invGray">
              <a:xfrm rot="5400000">
                <a:off x="-11011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invGray">
              <a:xfrm rot="5400000">
                <a:off x="27235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invGray">
              <a:xfrm rot="5400000">
                <a:off x="65479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invGray">
              <a:xfrm rot="5400000">
                <a:off x="10372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 bwMode="invGray">
              <a:xfrm rot="5400000">
                <a:off x="14196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invGray">
              <a:xfrm rot="5400000">
                <a:off x="18021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invGray">
              <a:xfrm rot="5400000">
                <a:off x="21845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22"/>
            <p:cNvGrpSpPr/>
            <p:nvPr userDrawn="1"/>
          </p:nvGrpSpPr>
          <p:grpSpPr bwMode="invGray">
            <a:xfrm>
              <a:off x="2138270" y="0"/>
              <a:ext cx="340408" cy="3815366"/>
              <a:chOff x="702662" y="-3778"/>
              <a:chExt cx="340408" cy="1581912"/>
            </a:xfrm>
          </p:grpSpPr>
          <p:cxnSp>
            <p:nvCxnSpPr>
              <p:cNvPr id="65" name="Straight Connector 64"/>
              <p:cNvCxnSpPr/>
              <p:nvPr userDrawn="1"/>
            </p:nvCxnSpPr>
            <p:spPr bwMode="invGray">
              <a:xfrm rot="5400000">
                <a:off x="-8750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invGray">
              <a:xfrm rot="5400000">
                <a:off x="25132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invGray">
              <a:xfrm rot="5400000">
                <a:off x="-49256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invGray">
              <a:xfrm rot="5400000">
                <a:off x="-11011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invGray">
              <a:xfrm rot="5400000">
                <a:off x="27235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invGray">
              <a:xfrm rot="5400000">
                <a:off x="65479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invGray">
              <a:xfrm rot="5400000">
                <a:off x="10372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invGray">
              <a:xfrm rot="5400000">
                <a:off x="14196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 bwMode="invGray">
              <a:xfrm rot="5400000">
                <a:off x="18021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invGray">
              <a:xfrm rot="5400000">
                <a:off x="21845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46"/>
            <p:cNvGrpSpPr/>
            <p:nvPr userDrawn="1"/>
          </p:nvGrpSpPr>
          <p:grpSpPr bwMode="invGray">
            <a:xfrm>
              <a:off x="2522318" y="0"/>
              <a:ext cx="413560" cy="3815366"/>
              <a:chOff x="2522318" y="0"/>
              <a:chExt cx="413560" cy="3815366"/>
            </a:xfrm>
          </p:grpSpPr>
          <p:cxnSp>
            <p:nvCxnSpPr>
              <p:cNvPr id="53" name="Straight Connector 52"/>
              <p:cNvCxnSpPr/>
              <p:nvPr userDrawn="1"/>
            </p:nvCxnSpPr>
            <p:spPr bwMode="invGray">
              <a:xfrm rot="5400000">
                <a:off x="615429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 bwMode="invGray">
              <a:xfrm rot="5400000">
                <a:off x="954249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 bwMode="invGray">
              <a:xfrm rot="5400000">
                <a:off x="653673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 bwMode="invGray">
              <a:xfrm rot="5400000">
                <a:off x="691918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 bwMode="invGray">
              <a:xfrm rot="5400000">
                <a:off x="730164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 bwMode="invGray">
              <a:xfrm rot="5400000">
                <a:off x="768408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 bwMode="invGray">
              <a:xfrm rot="5400000">
                <a:off x="806653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 bwMode="invGray">
              <a:xfrm rot="5400000">
                <a:off x="844897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 bwMode="invGray">
              <a:xfrm rot="5400000">
                <a:off x="883143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 bwMode="invGray">
              <a:xfrm rot="5400000">
                <a:off x="921387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 bwMode="invGray">
              <a:xfrm rot="5400000">
                <a:off x="1027401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 bwMode="invGray">
              <a:xfrm rot="5400000">
                <a:off x="994539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816096" y="3959352"/>
            <a:ext cx="8327136" cy="1472184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3974592" y="2816352"/>
            <a:ext cx="7863840" cy="960120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grpSp>
        <p:nvGrpSpPr>
          <p:cNvPr id="52" name="Group 87"/>
          <p:cNvGrpSpPr/>
          <p:nvPr/>
        </p:nvGrpSpPr>
        <p:grpSpPr bwMode="gray">
          <a:xfrm>
            <a:off x="10863072" y="2587752"/>
            <a:ext cx="853440" cy="118872"/>
            <a:chOff x="8147304" y="2587752"/>
            <a:chExt cx="640080" cy="118872"/>
          </a:xfrm>
        </p:grpSpPr>
        <p:sp>
          <p:nvSpPr>
            <p:cNvPr id="85" name="Rectangle 84"/>
            <p:cNvSpPr/>
            <p:nvPr userDrawn="1"/>
          </p:nvSpPr>
          <p:spPr bwMode="gray">
            <a:xfrm>
              <a:off x="8147304" y="2587752"/>
              <a:ext cx="118872" cy="11887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6" name="Rectangle 85"/>
            <p:cNvSpPr/>
            <p:nvPr userDrawn="1"/>
          </p:nvSpPr>
          <p:spPr bwMode="gray">
            <a:xfrm>
              <a:off x="8412480" y="2587752"/>
              <a:ext cx="118872" cy="11887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7" name="Rectangle 86"/>
            <p:cNvSpPr/>
            <p:nvPr userDrawn="1"/>
          </p:nvSpPr>
          <p:spPr bwMode="gray">
            <a:xfrm>
              <a:off x="8668512" y="2587752"/>
              <a:ext cx="118872" cy="11887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876425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57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3296" y="457200"/>
            <a:ext cx="8388096" cy="54681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ltGray">
          <a:xfrm rot="16200000">
            <a:off x="6108701" y="2938272"/>
            <a:ext cx="6355080" cy="48768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ight Triangle 7"/>
          <p:cNvSpPr/>
          <p:nvPr/>
        </p:nvSpPr>
        <p:spPr bwMode="ltGray">
          <a:xfrm rot="10800000">
            <a:off x="9048497" y="6355080"/>
            <a:ext cx="487680" cy="36576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ight Triangle 8"/>
          <p:cNvSpPr/>
          <p:nvPr/>
        </p:nvSpPr>
        <p:spPr bwMode="ltGray">
          <a:xfrm>
            <a:off x="9523985" y="5980176"/>
            <a:ext cx="499872" cy="37490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invGray">
          <a:xfrm rot="16200000">
            <a:off x="9522461" y="6356604"/>
            <a:ext cx="502920" cy="499872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1" name="Group 10"/>
          <p:cNvGrpSpPr/>
          <p:nvPr/>
        </p:nvGrpSpPr>
        <p:grpSpPr bwMode="invGray">
          <a:xfrm rot="5400000">
            <a:off x="10676687" y="5205526"/>
            <a:ext cx="356616" cy="2674012"/>
            <a:chOff x="702662" y="-3778"/>
            <a:chExt cx="340408" cy="1581912"/>
          </a:xfrm>
        </p:grpSpPr>
        <p:cxnSp>
          <p:nvCxnSpPr>
            <p:cNvPr id="12" name="Straight Connector 11"/>
            <p:cNvCxnSpPr/>
            <p:nvPr userDrawn="1"/>
          </p:nvCxnSpPr>
          <p:spPr bwMode="invGray"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invGray"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 bwMode="invGray"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 bwMode="invGray"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 bwMode="invGray"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 bwMode="invGray"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 bwMode="invGray"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 bwMode="invGray"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 bwMode="invGray"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 bwMode="invGray"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 bwMode="invGray">
          <a:xfrm rot="5400000">
            <a:off x="4582556" y="1406764"/>
            <a:ext cx="356616" cy="9521728"/>
            <a:chOff x="702662" y="-3778"/>
            <a:chExt cx="340408" cy="1581912"/>
          </a:xfrm>
        </p:grpSpPr>
        <p:cxnSp>
          <p:nvCxnSpPr>
            <p:cNvPr id="23" name="Straight Connector 22"/>
            <p:cNvCxnSpPr/>
            <p:nvPr userDrawn="1"/>
          </p:nvCxnSpPr>
          <p:spPr bwMode="invGray"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invGray"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invGray"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invGray"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invGray"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invGray"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 bwMode="invGray"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invGray"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invGray"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invGray"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0720" y="384048"/>
            <a:ext cx="2328672" cy="555040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2064" y="6400801"/>
            <a:ext cx="2844800" cy="365125"/>
          </a:xfrm>
        </p:spPr>
        <p:txBody>
          <a:bodyPr/>
          <a:lstStyle/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0" y="6400801"/>
            <a:ext cx="477926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89643" y="6400801"/>
            <a:ext cx="1219200" cy="365125"/>
          </a:xfrm>
        </p:spPr>
        <p:txBody>
          <a:bodyPr/>
          <a:lstStyle/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005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21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24963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1" name="Group 32"/>
          <p:cNvGrpSpPr/>
          <p:nvPr/>
        </p:nvGrpSpPr>
        <p:grpSpPr bwMode="ltGray">
          <a:xfrm>
            <a:off x="0" y="4041648"/>
            <a:ext cx="12204192" cy="740664"/>
            <a:chOff x="0" y="1216152"/>
            <a:chExt cx="9153144" cy="740664"/>
          </a:xfrm>
        </p:grpSpPr>
        <p:sp>
          <p:nvSpPr>
            <p:cNvPr id="7" name="Rectangle 6"/>
            <p:cNvSpPr/>
            <p:nvPr userDrawn="1"/>
          </p:nvSpPr>
          <p:spPr bwMode="ltGray">
            <a:xfrm>
              <a:off x="685800" y="1216152"/>
              <a:ext cx="8467344" cy="36576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/>
            <p:cNvSpPr/>
            <p:nvPr userDrawn="1"/>
          </p:nvSpPr>
          <p:spPr bwMode="ltGray">
            <a:xfrm>
              <a:off x="0" y="1581912"/>
              <a:ext cx="685800" cy="374904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ight Triangle 8"/>
            <p:cNvSpPr/>
            <p:nvPr userDrawn="1"/>
          </p:nvSpPr>
          <p:spPr bwMode="ltGray">
            <a:xfrm rot="5400000">
              <a:off x="685800" y="1581912"/>
              <a:ext cx="374904" cy="37490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ight Triangle 9"/>
            <p:cNvSpPr/>
            <p:nvPr userDrawn="1"/>
          </p:nvSpPr>
          <p:spPr bwMode="ltGray">
            <a:xfrm rot="16200000">
              <a:off x="320040" y="1216152"/>
              <a:ext cx="365760" cy="36576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2" name="Group 10"/>
          <p:cNvGrpSpPr/>
          <p:nvPr/>
        </p:nvGrpSpPr>
        <p:grpSpPr>
          <a:xfrm>
            <a:off x="936883" y="-3778"/>
            <a:ext cx="453877" cy="4394803"/>
            <a:chOff x="702662" y="-3778"/>
            <a:chExt cx="340408" cy="1581912"/>
          </a:xfrm>
        </p:grpSpPr>
        <p:cxnSp>
          <p:nvCxnSpPr>
            <p:cNvPr id="12" name="Straight Connector 11"/>
            <p:cNvCxnSpPr/>
            <p:nvPr userDrawn="1"/>
          </p:nvCxnSpPr>
          <p:spPr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21"/>
          <p:cNvGrpSpPr/>
          <p:nvPr/>
        </p:nvGrpSpPr>
        <p:grpSpPr>
          <a:xfrm>
            <a:off x="431487" y="4419601"/>
            <a:ext cx="453877" cy="2429255"/>
            <a:chOff x="702662" y="-3778"/>
            <a:chExt cx="340408" cy="1581912"/>
          </a:xfrm>
        </p:grpSpPr>
        <p:cxnSp>
          <p:nvCxnSpPr>
            <p:cNvPr id="23" name="Straight Connector 22"/>
            <p:cNvCxnSpPr/>
            <p:nvPr userDrawn="1"/>
          </p:nvCxnSpPr>
          <p:spPr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 bwMode="gray">
          <a:xfrm>
            <a:off x="10863072" y="4169664"/>
            <a:ext cx="853440" cy="118872"/>
            <a:chOff x="8147304" y="2587752"/>
            <a:chExt cx="640080" cy="118872"/>
          </a:xfrm>
        </p:grpSpPr>
        <p:sp>
          <p:nvSpPr>
            <p:cNvPr id="35" name="Rectangle 34"/>
            <p:cNvSpPr/>
            <p:nvPr userDrawn="1"/>
          </p:nvSpPr>
          <p:spPr bwMode="gray">
            <a:xfrm>
              <a:off x="8147304" y="2587752"/>
              <a:ext cx="118872" cy="11887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35"/>
            <p:cNvSpPr/>
            <p:nvPr userDrawn="1"/>
          </p:nvSpPr>
          <p:spPr bwMode="gray">
            <a:xfrm>
              <a:off x="8412480" y="2587752"/>
              <a:ext cx="118872" cy="11887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Rectangle 36"/>
            <p:cNvSpPr/>
            <p:nvPr userDrawn="1"/>
          </p:nvSpPr>
          <p:spPr bwMode="gray">
            <a:xfrm>
              <a:off x="8668512" y="2587752"/>
              <a:ext cx="118872" cy="11887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524000" y="4498848"/>
            <a:ext cx="10363200" cy="1645920"/>
          </a:xfrm>
        </p:spPr>
        <p:txBody>
          <a:bodyPr anchor="t">
            <a:normAutofit/>
          </a:bodyPr>
          <a:lstStyle>
            <a:lvl1pPr algn="l">
              <a:defRPr sz="44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5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1392" y="1719072"/>
            <a:ext cx="5384800" cy="4416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3952" y="1719072"/>
            <a:ext cx="5384800" cy="4416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10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ltGray">
          <a:xfrm>
            <a:off x="914400" y="1216152"/>
            <a:ext cx="11289792" cy="365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/>
        </p:nvSpPr>
        <p:spPr bwMode="invGray">
          <a:xfrm>
            <a:off x="0" y="1581912"/>
            <a:ext cx="914400" cy="374904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ight Triangle 11"/>
          <p:cNvSpPr/>
          <p:nvPr/>
        </p:nvSpPr>
        <p:spPr bwMode="ltGray">
          <a:xfrm rot="5400000">
            <a:off x="976884" y="1519428"/>
            <a:ext cx="374904" cy="499872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ight Triangle 12"/>
          <p:cNvSpPr/>
          <p:nvPr/>
        </p:nvSpPr>
        <p:spPr bwMode="ltGray">
          <a:xfrm rot="16200000">
            <a:off x="487680" y="1155192"/>
            <a:ext cx="365760" cy="4876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4" name="Group 13"/>
          <p:cNvGrpSpPr/>
          <p:nvPr/>
        </p:nvGrpSpPr>
        <p:grpSpPr bwMode="invGray">
          <a:xfrm>
            <a:off x="936883" y="-3778"/>
            <a:ext cx="453877" cy="1581912"/>
            <a:chOff x="702662" y="-3778"/>
            <a:chExt cx="340408" cy="1581912"/>
          </a:xfrm>
        </p:grpSpPr>
        <p:cxnSp>
          <p:nvCxnSpPr>
            <p:cNvPr id="15" name="Straight Connector 14"/>
            <p:cNvCxnSpPr/>
            <p:nvPr userDrawn="1"/>
          </p:nvCxnSpPr>
          <p:spPr bwMode="invGray"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 bwMode="invGray"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 bwMode="invGray"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 bwMode="invGray"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 bwMode="invGray"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 bwMode="invGray"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 bwMode="invGray"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 bwMode="invGray"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 bwMode="invGray"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invGray"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 bwMode="invGray">
          <a:xfrm>
            <a:off x="431487" y="1580353"/>
            <a:ext cx="453877" cy="5268503"/>
            <a:chOff x="702662" y="-3778"/>
            <a:chExt cx="340408" cy="1581912"/>
          </a:xfrm>
        </p:grpSpPr>
        <p:cxnSp>
          <p:nvCxnSpPr>
            <p:cNvPr id="26" name="Straight Connector 25"/>
            <p:cNvCxnSpPr/>
            <p:nvPr userDrawn="1"/>
          </p:nvCxnSpPr>
          <p:spPr bwMode="invGray"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invGray"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invGray"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 bwMode="invGray"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invGray"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invGray"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invGray"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invGray"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invGray"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invGray"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0432" y="1691640"/>
            <a:ext cx="5157216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0432" y="2359152"/>
            <a:ext cx="5157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2720" y="1691640"/>
            <a:ext cx="5157216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2720" y="2359152"/>
            <a:ext cx="5157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31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68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4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36576"/>
            <a:ext cx="10216896" cy="1143000"/>
          </a:xfrm>
        </p:spPr>
        <p:txBody>
          <a:bodyPr anchor="ctr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91640"/>
            <a:ext cx="6815328" cy="45537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02080" y="1691640"/>
            <a:ext cx="3218688" cy="45628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139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36576"/>
            <a:ext cx="10216896" cy="1143000"/>
          </a:xfrm>
        </p:spPr>
        <p:txBody>
          <a:bodyPr anchor="ctr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194816" y="1801368"/>
            <a:ext cx="10387584" cy="36758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7008" y="5541264"/>
            <a:ext cx="10424160" cy="7040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59853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581912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463040" y="36576"/>
            <a:ext cx="102168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black">
          <a:xfrm>
            <a:off x="4572000" y="640080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black">
          <a:xfrm>
            <a:off x="8737600" y="64008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914400" y="1216152"/>
            <a:ext cx="11289792" cy="365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invGray">
          <a:xfrm>
            <a:off x="0" y="1581912"/>
            <a:ext cx="914400" cy="374904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ight Triangle 10"/>
          <p:cNvSpPr/>
          <p:nvPr/>
        </p:nvSpPr>
        <p:spPr bwMode="ltGray">
          <a:xfrm rot="5400000">
            <a:off x="976884" y="1519428"/>
            <a:ext cx="374904" cy="499872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ight Triangle 11"/>
          <p:cNvSpPr/>
          <p:nvPr/>
        </p:nvSpPr>
        <p:spPr bwMode="ltGray">
          <a:xfrm rot="16200000">
            <a:off x="487680" y="1155192"/>
            <a:ext cx="365760" cy="4876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9" name="Group 31"/>
          <p:cNvGrpSpPr/>
          <p:nvPr/>
        </p:nvGrpSpPr>
        <p:grpSpPr bwMode="gray">
          <a:xfrm>
            <a:off x="936883" y="-3778"/>
            <a:ext cx="453877" cy="1581912"/>
            <a:chOff x="702662" y="-3778"/>
            <a:chExt cx="340408" cy="1581912"/>
          </a:xfrm>
        </p:grpSpPr>
        <p:cxnSp>
          <p:nvCxnSpPr>
            <p:cNvPr id="14" name="Straight Connector 13"/>
            <p:cNvCxnSpPr/>
            <p:nvPr userDrawn="1"/>
          </p:nvCxnSpPr>
          <p:spPr bwMode="gray"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 bwMode="gray"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 bwMode="gray"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 bwMode="gray"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2"/>
          <p:cNvGrpSpPr/>
          <p:nvPr/>
        </p:nvGrpSpPr>
        <p:grpSpPr bwMode="invGray">
          <a:xfrm>
            <a:off x="431487" y="1580353"/>
            <a:ext cx="453877" cy="5268503"/>
            <a:chOff x="702662" y="-3778"/>
            <a:chExt cx="340408" cy="1581912"/>
          </a:xfrm>
        </p:grpSpPr>
        <p:cxnSp>
          <p:nvCxnSpPr>
            <p:cNvPr id="34" name="Straight Connector 33"/>
            <p:cNvCxnSpPr/>
            <p:nvPr userDrawn="1"/>
          </p:nvCxnSpPr>
          <p:spPr bwMode="invGray"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invGray"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invGray"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invGray"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invGray"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invGray"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invGray"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invGray"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invGray"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invGray"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426464" y="1600201"/>
            <a:ext cx="101559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black">
          <a:xfrm>
            <a:off x="1426464" y="64008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2134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ln w="12700">
            <a:solidFill>
              <a:schemeClr val="accent2">
                <a:lumMod val="50000"/>
              </a:schemeClr>
            </a:solidFill>
          </a:ln>
          <a:gradFill>
            <a:gsLst>
              <a:gs pos="0">
                <a:schemeClr val="accent2"/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8.png"  /><Relationship Id="rId11" Type="http://schemas.openxmlformats.org/officeDocument/2006/relationships/image" Target="../media/image19.png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Relationship Id="rId9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Relationship Id="rId3" Type="http://schemas.openxmlformats.org/officeDocument/2006/relationships/image" Target="../media/image32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Relationship Id="rId3" Type="http://schemas.openxmlformats.org/officeDocument/2006/relationships/image" Target="../media/image3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Relationship Id="rId5" Type="http://schemas.openxmlformats.org/officeDocument/2006/relationships/image" Target="../media/image63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png"  /><Relationship Id="rId3" Type="http://schemas.openxmlformats.org/officeDocument/2006/relationships/image" Target="../media/image65.png"  /><Relationship Id="rId4" Type="http://schemas.openxmlformats.org/officeDocument/2006/relationships/image" Target="../media/image66.png"  /><Relationship Id="rId5" Type="http://schemas.openxmlformats.org/officeDocument/2006/relationships/image" Target="../media/image67.png"  /><Relationship Id="rId6" Type="http://schemas.openxmlformats.org/officeDocument/2006/relationships/image" Target="../media/image68.png"  /><Relationship Id="rId7" Type="http://schemas.openxmlformats.org/officeDocument/2006/relationships/image" Target="../media/image69.png"  /><Relationship Id="rId8" Type="http://schemas.openxmlformats.org/officeDocument/2006/relationships/image" Target="../media/image6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png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Relationship Id="rId5" Type="http://schemas.openxmlformats.org/officeDocument/2006/relationships/image" Target="../media/image80.png"  /><Relationship Id="rId6" Type="http://schemas.openxmlformats.org/officeDocument/2006/relationships/image" Target="../media/image81.png"  /><Relationship Id="rId7" Type="http://schemas.openxmlformats.org/officeDocument/2006/relationships/image" Target="../media/image82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3.png"  /><Relationship Id="rId3" Type="http://schemas.openxmlformats.org/officeDocument/2006/relationships/image" Target="../media/image84.png"  /><Relationship Id="rId4" Type="http://schemas.openxmlformats.org/officeDocument/2006/relationships/image" Target="../media/image85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Relationship Id="rId5" Type="http://schemas.openxmlformats.org/officeDocument/2006/relationships/image" Target="../media/image4.jpeg"  /><Relationship Id="rId6" Type="http://schemas.openxmlformats.org/officeDocument/2006/relationships/image" Target="../media/image5.jpeg"  /><Relationship Id="rId7" Type="http://schemas.openxmlformats.org/officeDocument/2006/relationships/image" Target="../media/image6.jpeg"  /><Relationship Id="rId8" Type="http://schemas.openxmlformats.org/officeDocument/2006/relationships/image" Target="../media/image7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8.png"  /><Relationship Id="rId5" Type="http://schemas.openxmlformats.org/officeDocument/2006/relationships/image" Target="../media/image8.png"  /><Relationship Id="rId6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B184C-4EB6-4D8E-AA12-2B6C2A5CF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000" dirty="0" err="1">
                <a:latin typeface="+mn-ea"/>
                <a:ea typeface="+mn-ea"/>
              </a:rPr>
              <a:t>Classick</a:t>
            </a:r>
            <a:endParaRPr lang="ko-KR" altLang="en-US" sz="6000" dirty="0">
              <a:latin typeface="+mn-ea"/>
              <a:ea typeface="+mn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CBE28F-E445-4028-8844-5F58975109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C</a:t>
            </a:r>
            <a:r>
              <a:rPr lang="ko-KR" altLang="en-US" dirty="0">
                <a:latin typeface="+mn-ea"/>
              </a:rPr>
              <a:t>조        </a:t>
            </a:r>
            <a:r>
              <a:rPr lang="ko-KR" altLang="en-US" dirty="0" err="1">
                <a:latin typeface="+mn-ea"/>
              </a:rPr>
              <a:t>김동선</a:t>
            </a:r>
            <a:r>
              <a:rPr lang="ko-KR" altLang="en-US" dirty="0">
                <a:latin typeface="+mn-ea"/>
              </a:rPr>
              <a:t>   김범석   노수민   박재석   </a:t>
            </a:r>
            <a:r>
              <a:rPr lang="ko-KR" altLang="en-US" dirty="0" err="1">
                <a:latin typeface="+mn-ea"/>
              </a:rPr>
              <a:t>이제봉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554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요구사항 명세서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관리자 기능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507C7170-7422-4E00-B596-F57908D4A9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966726"/>
              </p:ext>
            </p:extLst>
          </p:nvPr>
        </p:nvGraphicFramePr>
        <p:xfrm>
          <a:off x="1427163" y="3036832"/>
          <a:ext cx="10155236" cy="1539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4447">
                  <a:extLst>
                    <a:ext uri="{9D8B030D-6E8A-4147-A177-3AD203B41FA5}">
                      <a16:colId xmlns:a16="http://schemas.microsoft.com/office/drawing/2014/main" val="1685733469"/>
                    </a:ext>
                  </a:extLst>
                </a:gridCol>
                <a:gridCol w="550898">
                  <a:extLst>
                    <a:ext uri="{9D8B030D-6E8A-4147-A177-3AD203B41FA5}">
                      <a16:colId xmlns:a16="http://schemas.microsoft.com/office/drawing/2014/main" val="1160271316"/>
                    </a:ext>
                  </a:extLst>
                </a:gridCol>
                <a:gridCol w="1164162">
                  <a:extLst>
                    <a:ext uri="{9D8B030D-6E8A-4147-A177-3AD203B41FA5}">
                      <a16:colId xmlns:a16="http://schemas.microsoft.com/office/drawing/2014/main" val="686049583"/>
                    </a:ext>
                  </a:extLst>
                </a:gridCol>
                <a:gridCol w="7795729">
                  <a:extLst>
                    <a:ext uri="{9D8B030D-6E8A-4147-A177-3AD203B41FA5}">
                      <a16:colId xmlns:a16="http://schemas.microsoft.com/office/drawing/2014/main" val="2234261226"/>
                    </a:ext>
                  </a:extLst>
                </a:gridCol>
              </a:tblGrid>
              <a:tr h="2716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1PART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2PART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3PART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기능내용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945276"/>
                  </a:ext>
                </a:extLst>
              </a:tr>
              <a:tr h="2628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관리자기능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회원관리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회원목록 관리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관리자가 가입된 회원 분들에 대한 목록을 확인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하고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관리할 수 있도록 구현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640899"/>
                  </a:ext>
                </a:extLst>
              </a:tr>
              <a:tr h="2338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회원검색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관리자가 </a:t>
                      </a:r>
                      <a:r>
                        <a:rPr lang="ko-KR" altLang="en-US" sz="9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특정 회원에 대한 정보를 볼 수 있도록 검색 텍스트를 구현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하여 검색이 가능하도록 구현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103349"/>
                  </a:ext>
                </a:extLst>
              </a:tr>
              <a:tr h="254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+mn-ea"/>
                          <a:ea typeface="+mn-ea"/>
                        </a:rPr>
                        <a:t>Q&amp;A </a:t>
                      </a:r>
                      <a:r>
                        <a:rPr lang="ko-KR" altLang="en-US" sz="900" b="1" u="none" strike="noStrike">
                          <a:effectLst/>
                          <a:latin typeface="+mn-ea"/>
                          <a:ea typeface="+mn-ea"/>
                        </a:rPr>
                        <a:t>답변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공지사항 작성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관리자만 입력이 가능하도록 구현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하였으며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서비스에 대해 공지할 내용의 작성 페이지를 만들어 모든 유저가 볼 수 있도록 구현함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475078"/>
                  </a:ext>
                </a:extLst>
              </a:tr>
              <a:tr h="254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effectLst/>
                          <a:latin typeface="+mn-ea"/>
                          <a:ea typeface="+mn-ea"/>
                        </a:rPr>
                        <a:t>자주묻는질문</a:t>
                      </a:r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 작성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관리자만 입력이 가능하도록 구현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하였으며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회원들이 자주 묻는 </a:t>
                      </a:r>
                      <a:r>
                        <a:rPr lang="ko-KR" altLang="en-US" sz="900" u="none" strike="noStrike" dirty="0" err="1">
                          <a:effectLst/>
                          <a:latin typeface="+mn-ea"/>
                          <a:ea typeface="+mn-ea"/>
                        </a:rPr>
                        <a:t>질무에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 대한 작성 페이지를 만들어 모든 유저가 볼 수 있도록 구현함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675846"/>
                  </a:ext>
                </a:extLst>
              </a:tr>
              <a:tr h="262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메일로 문의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관리자에게 문의할 사항이 있을 경우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메일로 문의 탭을 클릭하여 회원들의 문의사항을 메일로 받아 볼 수 있도록  구현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함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371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442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DB </a:t>
            </a:r>
            <a:r>
              <a:rPr lang="ko-KR" altLang="en-US" dirty="0">
                <a:latin typeface="+mn-ea"/>
                <a:ea typeface="+mn-ea"/>
              </a:rPr>
              <a:t>테이블 구축</a:t>
            </a:r>
          </a:p>
        </p:txBody>
      </p:sp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FD51363E-9019-4057-AB0F-BE3ABC9BE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040" y="1885005"/>
            <a:ext cx="1851820" cy="1104996"/>
          </a:xfr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D803897-2B6C-4AE5-97E9-1C809493E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36" y="3185499"/>
            <a:ext cx="1938076" cy="105927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9AEB116-008D-4F99-B2B9-74C4E0273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191" y="5026978"/>
            <a:ext cx="1938965" cy="116673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05D9B9D-0DFC-4CCC-AFD4-D85134C61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081" y="1885005"/>
            <a:ext cx="1818255" cy="9841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53A7816-9BF4-4531-BC13-82623A836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7300" y="3111904"/>
            <a:ext cx="1809084" cy="116368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A5EAD6B-2E6C-4DA9-A267-2E8FF94C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5848" y="4561409"/>
            <a:ext cx="1809084" cy="175802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5ABD42F-52FE-4AFC-8B63-04656A20F7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1557" y="1870251"/>
            <a:ext cx="1809084" cy="214828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5935495-2777-4C6A-B0E3-60CFA203F9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1624" y="4140383"/>
            <a:ext cx="1804146" cy="180414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98E06BD-8BB6-4D97-9F3D-0DA51C64DB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2462" y="1885005"/>
            <a:ext cx="1804146" cy="155377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A2236D9-B8E8-4ECC-9D60-88F1C8752D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02462" y="3811511"/>
            <a:ext cx="1778449" cy="1283577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6EFEF17-C37C-4E7B-88AC-E3B66FDEF566}"/>
              </a:ext>
            </a:extLst>
          </p:cNvPr>
          <p:cNvCxnSpPr>
            <a:cxnSpLocks/>
          </p:cNvCxnSpPr>
          <p:nvPr/>
        </p:nvCxnSpPr>
        <p:spPr>
          <a:xfrm>
            <a:off x="3314860" y="5384894"/>
            <a:ext cx="918933" cy="0"/>
          </a:xfrm>
          <a:prstGeom prst="straightConnector1">
            <a:avLst/>
          </a:prstGeom>
          <a:ln w="158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E76DF6B-4B2B-4759-B565-77C70F22B4EC}"/>
              </a:ext>
            </a:extLst>
          </p:cNvPr>
          <p:cNvCxnSpPr>
            <a:cxnSpLocks/>
          </p:cNvCxnSpPr>
          <p:nvPr/>
        </p:nvCxnSpPr>
        <p:spPr>
          <a:xfrm flipV="1">
            <a:off x="5051559" y="4205170"/>
            <a:ext cx="0" cy="356239"/>
          </a:xfrm>
          <a:prstGeom prst="straightConnector1">
            <a:avLst/>
          </a:prstGeom>
          <a:ln w="158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CF6C9B-EF38-4D7B-83BD-1D74FDD57CB1}"/>
              </a:ext>
            </a:extLst>
          </p:cNvPr>
          <p:cNvCxnSpPr>
            <a:cxnSpLocks/>
          </p:cNvCxnSpPr>
          <p:nvPr/>
        </p:nvCxnSpPr>
        <p:spPr>
          <a:xfrm flipV="1">
            <a:off x="5877591" y="3255253"/>
            <a:ext cx="966112" cy="459882"/>
          </a:xfrm>
          <a:prstGeom prst="straightConnector1">
            <a:avLst/>
          </a:prstGeom>
          <a:ln w="158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190EAF0-A081-4706-9A50-84DEC69FB4A5}"/>
              </a:ext>
            </a:extLst>
          </p:cNvPr>
          <p:cNvCxnSpPr>
            <a:cxnSpLocks/>
          </p:cNvCxnSpPr>
          <p:nvPr/>
        </p:nvCxnSpPr>
        <p:spPr>
          <a:xfrm>
            <a:off x="5910852" y="2659979"/>
            <a:ext cx="916237" cy="0"/>
          </a:xfrm>
          <a:prstGeom prst="straightConnector1">
            <a:avLst/>
          </a:prstGeom>
          <a:ln w="158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60E192-DDB7-40D8-8E88-5AB283808204}"/>
              </a:ext>
            </a:extLst>
          </p:cNvPr>
          <p:cNvCxnSpPr>
            <a:cxnSpLocks/>
          </p:cNvCxnSpPr>
          <p:nvPr/>
        </p:nvCxnSpPr>
        <p:spPr>
          <a:xfrm flipH="1">
            <a:off x="5931593" y="5103373"/>
            <a:ext cx="874753" cy="293562"/>
          </a:xfrm>
          <a:prstGeom prst="straightConnector1">
            <a:avLst/>
          </a:prstGeom>
          <a:ln w="158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0863012-1F26-4554-BB01-BD3D52109421}"/>
              </a:ext>
            </a:extLst>
          </p:cNvPr>
          <p:cNvCxnSpPr>
            <a:cxnSpLocks/>
          </p:cNvCxnSpPr>
          <p:nvPr/>
        </p:nvCxnSpPr>
        <p:spPr>
          <a:xfrm flipH="1" flipV="1">
            <a:off x="8504903" y="3111904"/>
            <a:ext cx="918179" cy="735753"/>
          </a:xfrm>
          <a:prstGeom prst="straightConnector1">
            <a:avLst/>
          </a:prstGeom>
          <a:ln w="158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3B0C202-426A-41AB-B340-2546A1F4F407}"/>
              </a:ext>
            </a:extLst>
          </p:cNvPr>
          <p:cNvCxnSpPr>
            <a:cxnSpLocks/>
          </p:cNvCxnSpPr>
          <p:nvPr/>
        </p:nvCxnSpPr>
        <p:spPr>
          <a:xfrm flipH="1">
            <a:off x="8504903" y="2661892"/>
            <a:ext cx="918179" cy="0"/>
          </a:xfrm>
          <a:prstGeom prst="straightConnector1">
            <a:avLst/>
          </a:prstGeom>
          <a:ln w="158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E5B0662-19C8-4B56-87B7-B76F03BC3462}"/>
              </a:ext>
            </a:extLst>
          </p:cNvPr>
          <p:cNvCxnSpPr>
            <a:cxnSpLocks/>
            <a:stCxn id="36" idx="3"/>
            <a:endCxn id="30" idx="2"/>
          </p:cNvCxnSpPr>
          <p:nvPr/>
        </p:nvCxnSpPr>
        <p:spPr>
          <a:xfrm flipH="1">
            <a:off x="5080390" y="2661892"/>
            <a:ext cx="6126218" cy="3657538"/>
          </a:xfrm>
          <a:prstGeom prst="bentConnector4">
            <a:avLst>
              <a:gd name="adj1" fmla="val -8868"/>
              <a:gd name="adj2" fmla="val 106250"/>
            </a:avLst>
          </a:prstGeom>
          <a:ln w="158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D3DBBC3F-3948-46A6-B406-725F2E84270D}"/>
              </a:ext>
            </a:extLst>
          </p:cNvPr>
          <p:cNvCxnSpPr>
            <a:stCxn id="38" idx="3"/>
          </p:cNvCxnSpPr>
          <p:nvPr/>
        </p:nvCxnSpPr>
        <p:spPr>
          <a:xfrm flipH="1">
            <a:off x="5931593" y="4453300"/>
            <a:ext cx="5249318" cy="1642700"/>
          </a:xfrm>
          <a:prstGeom prst="bentConnector3">
            <a:avLst>
              <a:gd name="adj1" fmla="val -4355"/>
            </a:avLst>
          </a:prstGeom>
          <a:ln w="158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8C6B98F-914A-47E4-8138-A3A8446E6668}"/>
              </a:ext>
            </a:extLst>
          </p:cNvPr>
          <p:cNvSpPr/>
          <p:nvPr/>
        </p:nvSpPr>
        <p:spPr>
          <a:xfrm>
            <a:off x="1300074" y="1789473"/>
            <a:ext cx="2160909" cy="257569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B0C69D9-7C97-43A9-A137-E8894A0D6CE2}"/>
              </a:ext>
            </a:extLst>
          </p:cNvPr>
          <p:cNvSpPr txBox="1"/>
          <p:nvPr/>
        </p:nvSpPr>
        <p:spPr>
          <a:xfrm>
            <a:off x="1231421" y="4383289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관리자 페이지 별도 관리하므로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상호 연관성이 없음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852DF46E-51B5-441F-9FDE-31026193203C}"/>
              </a:ext>
            </a:extLst>
          </p:cNvPr>
          <p:cNvSpPr/>
          <p:nvPr/>
        </p:nvSpPr>
        <p:spPr>
          <a:xfrm>
            <a:off x="6204196" y="1602218"/>
            <a:ext cx="2919511" cy="2526045"/>
          </a:xfrm>
          <a:prstGeom prst="ellipse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73C21E0-2730-4E43-B4EF-EE3CD59E8060}"/>
              </a:ext>
            </a:extLst>
          </p:cNvPr>
          <p:cNvSpPr/>
          <p:nvPr/>
        </p:nvSpPr>
        <p:spPr>
          <a:xfrm>
            <a:off x="3580729" y="4295379"/>
            <a:ext cx="2919511" cy="2266757"/>
          </a:xfrm>
          <a:prstGeom prst="ellipse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00B8764-AF74-446E-9532-79C18A2F4938}"/>
              </a:ext>
            </a:extLst>
          </p:cNvPr>
          <p:cNvSpPr txBox="1"/>
          <p:nvPr/>
        </p:nvSpPr>
        <p:spPr>
          <a:xfrm>
            <a:off x="8671567" y="5486327"/>
            <a:ext cx="2767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7030A0"/>
                </a:solidFill>
                <a:latin typeface="+mn-ea"/>
              </a:rPr>
              <a:t>주요기능이 상품등록 및 판매이므로 </a:t>
            </a:r>
            <a:endParaRPr lang="en-US" altLang="ko-KR" sz="1200" b="1" dirty="0">
              <a:solidFill>
                <a:srgbClr val="7030A0"/>
              </a:solidFill>
              <a:latin typeface="+mn-ea"/>
            </a:endParaRPr>
          </a:p>
          <a:p>
            <a:r>
              <a:rPr lang="en-US" altLang="ko-KR" sz="1200" b="1" dirty="0">
                <a:solidFill>
                  <a:srgbClr val="7030A0"/>
                </a:solidFill>
                <a:latin typeface="+mn-ea"/>
              </a:rPr>
              <a:t>MEMBER </a:t>
            </a:r>
            <a:r>
              <a:rPr lang="ko-KR" altLang="en-US" sz="1200" b="1" dirty="0">
                <a:solidFill>
                  <a:srgbClr val="7030A0"/>
                </a:solidFill>
                <a:latin typeface="+mn-ea"/>
              </a:rPr>
              <a:t>테이블</a:t>
            </a:r>
            <a:r>
              <a:rPr lang="en-US" altLang="ko-KR" sz="1200" b="1" dirty="0">
                <a:solidFill>
                  <a:srgbClr val="7030A0"/>
                </a:solidFill>
                <a:latin typeface="+mn-ea"/>
              </a:rPr>
              <a:t> / PRODUCT</a:t>
            </a:r>
            <a:r>
              <a:rPr lang="ko-KR" altLang="en-US" sz="1200" b="1" dirty="0">
                <a:solidFill>
                  <a:srgbClr val="7030A0"/>
                </a:solidFill>
                <a:latin typeface="+mn-ea"/>
              </a:rPr>
              <a:t> 테이블</a:t>
            </a:r>
            <a:endParaRPr lang="en-US" altLang="ko-KR" sz="1200" b="1" dirty="0">
              <a:solidFill>
                <a:srgbClr val="7030A0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rgbClr val="7030A0"/>
                </a:solidFill>
                <a:latin typeface="+mn-ea"/>
              </a:rPr>
              <a:t>이 중심을 이루는 </a:t>
            </a:r>
            <a:r>
              <a:rPr lang="en-US" altLang="ko-KR" sz="1200" b="1" dirty="0">
                <a:solidFill>
                  <a:srgbClr val="7030A0"/>
                </a:solidFill>
                <a:latin typeface="+mn-ea"/>
              </a:rPr>
              <a:t>DB</a:t>
            </a:r>
            <a:r>
              <a:rPr lang="ko-KR" altLang="en-US" sz="1200" b="1" dirty="0">
                <a:solidFill>
                  <a:srgbClr val="7030A0"/>
                </a:solidFill>
                <a:latin typeface="+mn-ea"/>
              </a:rPr>
              <a:t>구조</a:t>
            </a:r>
            <a:endParaRPr lang="en-US" altLang="ko-KR" sz="1200" b="1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9EAFB2-E8C6-4453-877F-A57D92357094}"/>
              </a:ext>
            </a:extLst>
          </p:cNvPr>
          <p:cNvSpPr txBox="1"/>
          <p:nvPr/>
        </p:nvSpPr>
        <p:spPr>
          <a:xfrm>
            <a:off x="5483961" y="1612489"/>
            <a:ext cx="1412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  <a:latin typeface="+mn-ea"/>
              </a:rPr>
              <a:t>MEMBER TABLE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E299972-FC65-46BB-B09A-B122C743ED7F}"/>
              </a:ext>
            </a:extLst>
          </p:cNvPr>
          <p:cNvSpPr txBox="1"/>
          <p:nvPr/>
        </p:nvSpPr>
        <p:spPr>
          <a:xfrm>
            <a:off x="6034175" y="6248994"/>
            <a:ext cx="1489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  <a:latin typeface="+mn-ea"/>
              </a:rPr>
              <a:t>PRODUCT TABLE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F4BA72-912F-4BAD-9CB9-1179F2D7A336}"/>
              </a:ext>
            </a:extLst>
          </p:cNvPr>
          <p:cNvSpPr/>
          <p:nvPr/>
        </p:nvSpPr>
        <p:spPr>
          <a:xfrm>
            <a:off x="3984262" y="1836268"/>
            <a:ext cx="2049913" cy="1115582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25239F-F10C-4735-9929-79B141B035D6}"/>
              </a:ext>
            </a:extLst>
          </p:cNvPr>
          <p:cNvSpPr/>
          <p:nvPr/>
        </p:nvSpPr>
        <p:spPr>
          <a:xfrm>
            <a:off x="4028562" y="3100746"/>
            <a:ext cx="2049913" cy="119380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327C0E-2482-4155-AE98-45DD98C44FF3}"/>
              </a:ext>
            </a:extLst>
          </p:cNvPr>
          <p:cNvSpPr/>
          <p:nvPr/>
        </p:nvSpPr>
        <p:spPr>
          <a:xfrm>
            <a:off x="9296072" y="1791407"/>
            <a:ext cx="2049913" cy="1739497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431D56F-6614-41EB-8854-9BE3DAB0ADE1}"/>
              </a:ext>
            </a:extLst>
          </p:cNvPr>
          <p:cNvSpPr/>
          <p:nvPr/>
        </p:nvSpPr>
        <p:spPr>
          <a:xfrm>
            <a:off x="9266729" y="3744372"/>
            <a:ext cx="2049913" cy="1437673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94A1041-9F85-4CEF-83EF-7015C053F14B}"/>
              </a:ext>
            </a:extLst>
          </p:cNvPr>
          <p:cNvSpPr/>
          <p:nvPr/>
        </p:nvSpPr>
        <p:spPr>
          <a:xfrm>
            <a:off x="1374716" y="4975064"/>
            <a:ext cx="2049913" cy="1273930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E0DA7A-638D-496B-B7BF-76EC2D12C246}"/>
              </a:ext>
            </a:extLst>
          </p:cNvPr>
          <p:cNvSpPr/>
          <p:nvPr/>
        </p:nvSpPr>
        <p:spPr>
          <a:xfrm>
            <a:off x="6705167" y="4116346"/>
            <a:ext cx="1915687" cy="1889942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43AB1E5-5EEC-49CA-9463-73F14290E905}"/>
              </a:ext>
            </a:extLst>
          </p:cNvPr>
          <p:cNvSpPr/>
          <p:nvPr/>
        </p:nvSpPr>
        <p:spPr>
          <a:xfrm>
            <a:off x="9208128" y="3669150"/>
            <a:ext cx="2177710" cy="1605019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7F1F61-5B38-4AF3-9900-31F61611FB2C}"/>
              </a:ext>
            </a:extLst>
          </p:cNvPr>
          <p:cNvSpPr txBox="1"/>
          <p:nvPr/>
        </p:nvSpPr>
        <p:spPr>
          <a:xfrm>
            <a:off x="3553441" y="1558444"/>
            <a:ext cx="1157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B050"/>
                </a:solidFill>
                <a:latin typeface="+mn-ea"/>
              </a:rPr>
              <a:t>ROLE TABLE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9AB77-DCF6-4E30-BD75-CB40FF6F13C3}"/>
              </a:ext>
            </a:extLst>
          </p:cNvPr>
          <p:cNvSpPr txBox="1"/>
          <p:nvPr/>
        </p:nvSpPr>
        <p:spPr>
          <a:xfrm>
            <a:off x="3400471" y="4299076"/>
            <a:ext cx="1285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B050"/>
                </a:solidFill>
                <a:latin typeface="+mn-ea"/>
              </a:rPr>
              <a:t>ARTIST TABLE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4A0F0F-24D3-4C33-AC9A-C6BAB667C9AD}"/>
              </a:ext>
            </a:extLst>
          </p:cNvPr>
          <p:cNvSpPr txBox="1"/>
          <p:nvPr/>
        </p:nvSpPr>
        <p:spPr>
          <a:xfrm>
            <a:off x="9604644" y="1567977"/>
            <a:ext cx="1337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B050"/>
                </a:solidFill>
                <a:latin typeface="+mn-ea"/>
              </a:rPr>
              <a:t>REVIEW TABLE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FC3F51-C32F-4B06-850D-DE2610B6A828}"/>
              </a:ext>
            </a:extLst>
          </p:cNvPr>
          <p:cNvSpPr txBox="1"/>
          <p:nvPr/>
        </p:nvSpPr>
        <p:spPr>
          <a:xfrm>
            <a:off x="10300349" y="5277368"/>
            <a:ext cx="1155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B050"/>
                </a:solidFill>
                <a:latin typeface="+mn-ea"/>
              </a:rPr>
              <a:t>CART TABLE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26B10C-D20F-4694-A78E-B1A0906AB7B7}"/>
              </a:ext>
            </a:extLst>
          </p:cNvPr>
          <p:cNvSpPr txBox="1"/>
          <p:nvPr/>
        </p:nvSpPr>
        <p:spPr>
          <a:xfrm>
            <a:off x="1094791" y="6375450"/>
            <a:ext cx="1265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STOCK TABLE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5BE7B-C06A-4470-B8AD-682B52650940}"/>
              </a:ext>
            </a:extLst>
          </p:cNvPr>
          <p:cNvSpPr txBox="1"/>
          <p:nvPr/>
        </p:nvSpPr>
        <p:spPr>
          <a:xfrm>
            <a:off x="7552669" y="6103445"/>
            <a:ext cx="1386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ORDERS TABLE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481D0D-C308-42D9-B73F-6C24BB0B49B5}"/>
              </a:ext>
            </a:extLst>
          </p:cNvPr>
          <p:cNvSpPr txBox="1"/>
          <p:nvPr/>
        </p:nvSpPr>
        <p:spPr>
          <a:xfrm>
            <a:off x="9069651" y="5310087"/>
            <a:ext cx="1155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CART TABLE</a:t>
            </a:r>
          </a:p>
        </p:txBody>
      </p:sp>
    </p:spTree>
    <p:extLst>
      <p:ext uri="{BB962C8B-B14F-4D97-AF65-F5344CB8AC3E}">
        <p14:creationId xmlns:p14="http://schemas.microsoft.com/office/powerpoint/2010/main" val="418399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/>
      <p:bldP spid="88" grpId="0" animBg="1"/>
      <p:bldP spid="89" grpId="0" animBg="1"/>
      <p:bldP spid="90" grpId="0"/>
      <p:bldP spid="91" grpId="0"/>
      <p:bldP spid="92" grpId="0"/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2" grpId="0" animBg="1"/>
      <p:bldP spid="43" grpId="0"/>
      <p:bldP spid="44" grpId="0"/>
      <p:bldP spid="45" grpId="0"/>
      <p:bldP spid="46" grpId="0"/>
      <p:bldP spid="48" grpId="0"/>
      <p:bldP spid="49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DB </a:t>
            </a:r>
            <a:r>
              <a:rPr lang="ko-KR" altLang="en-US" dirty="0">
                <a:latin typeface="+mn-ea"/>
                <a:ea typeface="+mn-ea"/>
              </a:rPr>
              <a:t>테이블 프로세스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848BB48-C431-449A-A8F6-2146F2C67074}"/>
              </a:ext>
            </a:extLst>
          </p:cNvPr>
          <p:cNvGrpSpPr/>
          <p:nvPr/>
        </p:nvGrpSpPr>
        <p:grpSpPr>
          <a:xfrm>
            <a:off x="1925741" y="2251588"/>
            <a:ext cx="8721219" cy="3670401"/>
            <a:chOff x="1573159" y="2045110"/>
            <a:chExt cx="8721219" cy="367040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F1C5808-B5A7-4437-9524-6C1115685AEC}"/>
                </a:ext>
              </a:extLst>
            </p:cNvPr>
            <p:cNvSpPr/>
            <p:nvPr/>
          </p:nvSpPr>
          <p:spPr>
            <a:xfrm>
              <a:off x="1573162" y="2054943"/>
              <a:ext cx="1494504" cy="46211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/>
                  </a:solidFill>
                  <a:latin typeface="+mn-ea"/>
                </a:rPr>
                <a:t>Member </a:t>
              </a:r>
              <a:r>
                <a:rPr lang="ko-KR" altLang="en-US" sz="1400" b="1" dirty="0">
                  <a:solidFill>
                    <a:schemeClr val="bg2"/>
                  </a:solidFill>
                  <a:latin typeface="+mn-ea"/>
                </a:rPr>
                <a:t>테이블</a:t>
              </a:r>
            </a:p>
          </p:txBody>
        </p:sp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E317AAEB-658F-4833-9C2E-C63FCF4E974E}"/>
                </a:ext>
              </a:extLst>
            </p:cNvPr>
            <p:cNvSpPr/>
            <p:nvPr/>
          </p:nvSpPr>
          <p:spPr>
            <a:xfrm>
              <a:off x="2251587" y="2664544"/>
              <a:ext cx="147484" cy="2359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85EEB08-1D00-4AA4-AF5B-45CF3E3368C5}"/>
                </a:ext>
              </a:extLst>
            </p:cNvPr>
            <p:cNvSpPr/>
            <p:nvPr/>
          </p:nvSpPr>
          <p:spPr>
            <a:xfrm>
              <a:off x="1573160" y="3048003"/>
              <a:ext cx="1494505" cy="324464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로그인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611C6F7B-A84D-4DF0-825F-E070E4B9AEC9}"/>
                </a:ext>
              </a:extLst>
            </p:cNvPr>
            <p:cNvSpPr/>
            <p:nvPr/>
          </p:nvSpPr>
          <p:spPr>
            <a:xfrm>
              <a:off x="1573159" y="3519951"/>
              <a:ext cx="1494505" cy="324464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회원가입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09309CD-48F6-488B-84AA-FF4F6009CAA0}"/>
                </a:ext>
              </a:extLst>
            </p:cNvPr>
            <p:cNvSpPr/>
            <p:nvPr/>
          </p:nvSpPr>
          <p:spPr>
            <a:xfrm>
              <a:off x="1573159" y="3991899"/>
              <a:ext cx="1494505" cy="324464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마이페이지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25C48B31-0442-4E5A-A0F5-4C2F9008A786}"/>
                </a:ext>
              </a:extLst>
            </p:cNvPr>
            <p:cNvSpPr/>
            <p:nvPr/>
          </p:nvSpPr>
          <p:spPr>
            <a:xfrm>
              <a:off x="1573159" y="4458936"/>
              <a:ext cx="1494505" cy="324464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회원등급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11BE6B1-D8DF-4258-B1E0-D39B0224A5B5}"/>
                </a:ext>
              </a:extLst>
            </p:cNvPr>
            <p:cNvSpPr/>
            <p:nvPr/>
          </p:nvSpPr>
          <p:spPr>
            <a:xfrm>
              <a:off x="3379840" y="2045110"/>
              <a:ext cx="1494504" cy="46211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/>
                  </a:solidFill>
                  <a:latin typeface="+mn-ea"/>
                </a:rPr>
                <a:t>Artist </a:t>
              </a:r>
              <a:r>
                <a:rPr lang="ko-KR" altLang="en-US" sz="1400" b="1" dirty="0">
                  <a:solidFill>
                    <a:schemeClr val="bg2"/>
                  </a:solidFill>
                  <a:latin typeface="+mn-ea"/>
                </a:rPr>
                <a:t>테이블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A8EB2F3-54BF-42B1-A152-9F8C9362A567}"/>
                </a:ext>
              </a:extLst>
            </p:cNvPr>
            <p:cNvSpPr/>
            <p:nvPr/>
          </p:nvSpPr>
          <p:spPr>
            <a:xfrm>
              <a:off x="5186518" y="2054943"/>
              <a:ext cx="1494504" cy="46211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/>
                  </a:solidFill>
                  <a:latin typeface="+mn-ea"/>
                </a:rPr>
                <a:t>Cart </a:t>
              </a:r>
              <a:r>
                <a:rPr lang="ko-KR" altLang="en-US" sz="1400" b="1" dirty="0">
                  <a:solidFill>
                    <a:schemeClr val="bg2"/>
                  </a:solidFill>
                  <a:latin typeface="+mn-ea"/>
                </a:rPr>
                <a:t>테이블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60E70C9-A767-4609-A4CF-BB33056E6056}"/>
                </a:ext>
              </a:extLst>
            </p:cNvPr>
            <p:cNvSpPr/>
            <p:nvPr/>
          </p:nvSpPr>
          <p:spPr>
            <a:xfrm>
              <a:off x="6993196" y="2054943"/>
              <a:ext cx="1494504" cy="46211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/>
                  </a:solidFill>
                  <a:latin typeface="+mn-ea"/>
                </a:rPr>
                <a:t>Orders </a:t>
              </a:r>
              <a:r>
                <a:rPr lang="ko-KR" altLang="en-US" sz="1400" b="1" dirty="0">
                  <a:solidFill>
                    <a:schemeClr val="bg2"/>
                  </a:solidFill>
                  <a:latin typeface="+mn-ea"/>
                </a:rPr>
                <a:t>테이블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ED31E5-2F4F-45C5-B3E2-1216014BA790}"/>
                </a:ext>
              </a:extLst>
            </p:cNvPr>
            <p:cNvSpPr/>
            <p:nvPr/>
          </p:nvSpPr>
          <p:spPr>
            <a:xfrm>
              <a:off x="8799874" y="2054943"/>
              <a:ext cx="1494504" cy="46211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/>
                  </a:solidFill>
                  <a:latin typeface="+mn-ea"/>
                </a:rPr>
                <a:t>Product </a:t>
              </a:r>
              <a:r>
                <a:rPr lang="ko-KR" altLang="en-US" sz="1400" b="1" dirty="0">
                  <a:solidFill>
                    <a:schemeClr val="bg2"/>
                  </a:solidFill>
                  <a:latin typeface="+mn-ea"/>
                </a:rPr>
                <a:t>테이블</a:t>
              </a:r>
            </a:p>
          </p:txBody>
        </p:sp>
        <p:sp>
          <p:nvSpPr>
            <p:cNvPr id="55" name="화살표: 아래쪽 54">
              <a:extLst>
                <a:ext uri="{FF2B5EF4-FFF2-40B4-BE49-F238E27FC236}">
                  <a16:creationId xmlns:a16="http://schemas.microsoft.com/office/drawing/2014/main" id="{856156F7-E135-4FD0-96D6-DF19D218E660}"/>
                </a:ext>
              </a:extLst>
            </p:cNvPr>
            <p:cNvSpPr/>
            <p:nvPr/>
          </p:nvSpPr>
          <p:spPr>
            <a:xfrm>
              <a:off x="4053350" y="2664543"/>
              <a:ext cx="147484" cy="2359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화살표: 아래쪽 55">
              <a:extLst>
                <a:ext uri="{FF2B5EF4-FFF2-40B4-BE49-F238E27FC236}">
                  <a16:creationId xmlns:a16="http://schemas.microsoft.com/office/drawing/2014/main" id="{845A2ED9-53C1-4F37-AB2C-BF2E370ACD23}"/>
                </a:ext>
              </a:extLst>
            </p:cNvPr>
            <p:cNvSpPr/>
            <p:nvPr/>
          </p:nvSpPr>
          <p:spPr>
            <a:xfrm>
              <a:off x="7661792" y="2664540"/>
              <a:ext cx="147484" cy="2359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화살표: 아래쪽 56">
              <a:extLst>
                <a:ext uri="{FF2B5EF4-FFF2-40B4-BE49-F238E27FC236}">
                  <a16:creationId xmlns:a16="http://schemas.microsoft.com/office/drawing/2014/main" id="{89DE869F-9066-4F89-AA97-E8F38003F2FB}"/>
                </a:ext>
              </a:extLst>
            </p:cNvPr>
            <p:cNvSpPr/>
            <p:nvPr/>
          </p:nvSpPr>
          <p:spPr>
            <a:xfrm>
              <a:off x="9473384" y="2664541"/>
              <a:ext cx="147484" cy="2359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화살표: 아래쪽 57">
              <a:extLst>
                <a:ext uri="{FF2B5EF4-FFF2-40B4-BE49-F238E27FC236}">
                  <a16:creationId xmlns:a16="http://schemas.microsoft.com/office/drawing/2014/main" id="{977225C4-8F38-492D-8343-0AFE0728B6EC}"/>
                </a:ext>
              </a:extLst>
            </p:cNvPr>
            <p:cNvSpPr/>
            <p:nvPr/>
          </p:nvSpPr>
          <p:spPr>
            <a:xfrm>
              <a:off x="5860029" y="2664542"/>
              <a:ext cx="147484" cy="2359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1CF572A2-17E4-4168-990C-82EE8B96B014}"/>
                </a:ext>
              </a:extLst>
            </p:cNvPr>
            <p:cNvSpPr/>
            <p:nvPr/>
          </p:nvSpPr>
          <p:spPr>
            <a:xfrm>
              <a:off x="1573159" y="4925973"/>
              <a:ext cx="1494505" cy="324464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+mn-ea"/>
                </a:rPr>
                <a:t>포인트</a:t>
              </a:r>
              <a:endParaRPr lang="ko-KR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1DE5F3C9-D6F7-498A-B209-550FBDE649FF}"/>
                </a:ext>
              </a:extLst>
            </p:cNvPr>
            <p:cNvSpPr/>
            <p:nvPr/>
          </p:nvSpPr>
          <p:spPr>
            <a:xfrm>
              <a:off x="3379839" y="3057834"/>
              <a:ext cx="1494505" cy="32446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Artist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정보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F733CA3F-62AB-4E74-9045-0505E0136671}"/>
                </a:ext>
              </a:extLst>
            </p:cNvPr>
            <p:cNvSpPr/>
            <p:nvPr/>
          </p:nvSpPr>
          <p:spPr>
            <a:xfrm>
              <a:off x="3379839" y="3539614"/>
              <a:ext cx="1494505" cy="32446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Artist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프로필</a:t>
              </a: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78D74AE7-63B7-446F-9E34-DFDDC325C0F2}"/>
                </a:ext>
              </a:extLst>
            </p:cNvPr>
            <p:cNvSpPr/>
            <p:nvPr/>
          </p:nvSpPr>
          <p:spPr>
            <a:xfrm>
              <a:off x="5186517" y="3057834"/>
              <a:ext cx="1494505" cy="32446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Cart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상품 정보</a:t>
              </a: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2E35E7F2-73E2-46E9-902A-D9F8A5DEEFB2}"/>
                </a:ext>
              </a:extLst>
            </p:cNvPr>
            <p:cNvSpPr/>
            <p:nvPr/>
          </p:nvSpPr>
          <p:spPr>
            <a:xfrm>
              <a:off x="5186517" y="3539614"/>
              <a:ext cx="1494505" cy="32446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상품 분류</a:t>
              </a: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A09D9FDE-00F5-4B07-AB94-8BFFA483101A}"/>
                </a:ext>
              </a:extLst>
            </p:cNvPr>
            <p:cNvSpPr/>
            <p:nvPr/>
          </p:nvSpPr>
          <p:spPr>
            <a:xfrm>
              <a:off x="5186516" y="4021394"/>
              <a:ext cx="1494505" cy="32446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상품 수량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DF4A9BD3-8C65-4C9F-9FAA-92EDBCF32929}"/>
                </a:ext>
              </a:extLst>
            </p:cNvPr>
            <p:cNvSpPr/>
            <p:nvPr/>
          </p:nvSpPr>
          <p:spPr>
            <a:xfrm>
              <a:off x="6993195" y="3047995"/>
              <a:ext cx="1494505" cy="32446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주문 상품</a:t>
              </a: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6A67DA26-BE7C-4037-9C33-FE807DFCCC5E}"/>
                </a:ext>
              </a:extLst>
            </p:cNvPr>
            <p:cNvSpPr/>
            <p:nvPr/>
          </p:nvSpPr>
          <p:spPr>
            <a:xfrm>
              <a:off x="6988281" y="3519939"/>
              <a:ext cx="1494505" cy="32446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주문 수량</a:t>
              </a: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7D705CFC-7A20-46AB-9E33-517978B64F79}"/>
                </a:ext>
              </a:extLst>
            </p:cNvPr>
            <p:cNvSpPr/>
            <p:nvPr/>
          </p:nvSpPr>
          <p:spPr>
            <a:xfrm>
              <a:off x="6988281" y="4008745"/>
              <a:ext cx="1494505" cy="32446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구매자 정보</a:t>
              </a: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EBBD9F6A-E2E8-4DAB-913D-F5BFD8297C3A}"/>
                </a:ext>
              </a:extLst>
            </p:cNvPr>
            <p:cNvSpPr/>
            <p:nvPr/>
          </p:nvSpPr>
          <p:spPr>
            <a:xfrm>
              <a:off x="6988280" y="4497551"/>
              <a:ext cx="1494505" cy="32446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상품 옵션</a:t>
              </a: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2FAEAAB2-6901-43DE-A1DE-FC364718B524}"/>
                </a:ext>
              </a:extLst>
            </p:cNvPr>
            <p:cNvSpPr/>
            <p:nvPr/>
          </p:nvSpPr>
          <p:spPr>
            <a:xfrm>
              <a:off x="8799873" y="3047995"/>
              <a:ext cx="1494505" cy="324464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상품 정보</a:t>
              </a: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6F8B2DDF-48E3-4CF1-A68A-F8514FCD94CD}"/>
                </a:ext>
              </a:extLst>
            </p:cNvPr>
            <p:cNvSpPr/>
            <p:nvPr/>
          </p:nvSpPr>
          <p:spPr>
            <a:xfrm>
              <a:off x="8790045" y="3523899"/>
              <a:ext cx="1494505" cy="324464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상품 분류</a:t>
              </a: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807B24A3-593C-4492-A677-AF5121930985}"/>
                </a:ext>
              </a:extLst>
            </p:cNvPr>
            <p:cNvSpPr/>
            <p:nvPr/>
          </p:nvSpPr>
          <p:spPr>
            <a:xfrm>
              <a:off x="8790044" y="3994571"/>
              <a:ext cx="1494505" cy="324464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구매 수량</a:t>
              </a: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4C84DABC-87E2-48BA-A23B-98C16666C750}"/>
                </a:ext>
              </a:extLst>
            </p:cNvPr>
            <p:cNvSpPr/>
            <p:nvPr/>
          </p:nvSpPr>
          <p:spPr>
            <a:xfrm>
              <a:off x="8790043" y="4458936"/>
              <a:ext cx="1494505" cy="324464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상품 구매 가격</a:t>
              </a: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5CA3091-1D99-4CBC-BC6B-339C82E1E6CF}"/>
                </a:ext>
              </a:extLst>
            </p:cNvPr>
            <p:cNvSpPr/>
            <p:nvPr/>
          </p:nvSpPr>
          <p:spPr>
            <a:xfrm>
              <a:off x="8799873" y="4925973"/>
              <a:ext cx="1494505" cy="324464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할인율</a:t>
              </a: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036AFFA7-7D70-43E0-AC7E-ECD53B2DB658}"/>
                </a:ext>
              </a:extLst>
            </p:cNvPr>
            <p:cNvSpPr/>
            <p:nvPr/>
          </p:nvSpPr>
          <p:spPr>
            <a:xfrm>
              <a:off x="8799873" y="5391047"/>
              <a:ext cx="1494505" cy="324464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상품 세부 정보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9703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DB </a:t>
            </a:r>
            <a:r>
              <a:rPr lang="ko-KR" altLang="en-US" dirty="0">
                <a:latin typeface="+mn-ea"/>
                <a:ea typeface="+mn-ea"/>
              </a:rPr>
              <a:t>테이블 프로세스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848BB48-C431-449A-A8F6-2146F2C67074}"/>
              </a:ext>
            </a:extLst>
          </p:cNvPr>
          <p:cNvGrpSpPr/>
          <p:nvPr/>
        </p:nvGrpSpPr>
        <p:grpSpPr>
          <a:xfrm>
            <a:off x="1925744" y="2251588"/>
            <a:ext cx="8721216" cy="4090445"/>
            <a:chOff x="1573162" y="2045110"/>
            <a:chExt cx="8721216" cy="409044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F1C5808-B5A7-4437-9524-6C1115685AEC}"/>
                </a:ext>
              </a:extLst>
            </p:cNvPr>
            <p:cNvSpPr/>
            <p:nvPr/>
          </p:nvSpPr>
          <p:spPr>
            <a:xfrm>
              <a:off x="1573162" y="2054943"/>
              <a:ext cx="1494504" cy="46211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/>
                  </a:solidFill>
                  <a:latin typeface="+mn-ea"/>
                </a:rPr>
                <a:t>Review </a:t>
              </a:r>
              <a:r>
                <a:rPr lang="ko-KR" altLang="en-US" sz="1400" b="1" dirty="0">
                  <a:solidFill>
                    <a:schemeClr val="bg2"/>
                  </a:solidFill>
                  <a:latin typeface="+mn-ea"/>
                </a:rPr>
                <a:t>테이블</a:t>
              </a:r>
            </a:p>
          </p:txBody>
        </p:sp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E317AAEB-658F-4833-9C2E-C63FCF4E974E}"/>
                </a:ext>
              </a:extLst>
            </p:cNvPr>
            <p:cNvSpPr/>
            <p:nvPr/>
          </p:nvSpPr>
          <p:spPr>
            <a:xfrm>
              <a:off x="2251587" y="2664544"/>
              <a:ext cx="147484" cy="2359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11BE6B1-D8DF-4258-B1E0-D39B0224A5B5}"/>
                </a:ext>
              </a:extLst>
            </p:cNvPr>
            <p:cNvSpPr/>
            <p:nvPr/>
          </p:nvSpPr>
          <p:spPr>
            <a:xfrm>
              <a:off x="3379840" y="2045110"/>
              <a:ext cx="1494504" cy="46211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/>
                  </a:solidFill>
                  <a:latin typeface="+mn-ea"/>
                </a:rPr>
                <a:t>Role </a:t>
              </a:r>
              <a:r>
                <a:rPr lang="ko-KR" altLang="en-US" sz="1400" b="1" dirty="0">
                  <a:solidFill>
                    <a:schemeClr val="bg2"/>
                  </a:solidFill>
                  <a:latin typeface="+mn-ea"/>
                </a:rPr>
                <a:t>테이블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A8EB2F3-54BF-42B1-A152-9F8C9362A567}"/>
                </a:ext>
              </a:extLst>
            </p:cNvPr>
            <p:cNvSpPr/>
            <p:nvPr/>
          </p:nvSpPr>
          <p:spPr>
            <a:xfrm>
              <a:off x="5186518" y="2054943"/>
              <a:ext cx="1494504" cy="46211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/>
                  </a:solidFill>
                  <a:latin typeface="+mn-ea"/>
                </a:rPr>
                <a:t>Stock </a:t>
              </a:r>
              <a:r>
                <a:rPr lang="ko-KR" altLang="en-US" sz="1400" b="1" dirty="0">
                  <a:solidFill>
                    <a:schemeClr val="bg2"/>
                  </a:solidFill>
                  <a:latin typeface="+mn-ea"/>
                </a:rPr>
                <a:t>테이블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60E70C9-A767-4609-A4CF-BB33056E6056}"/>
                </a:ext>
              </a:extLst>
            </p:cNvPr>
            <p:cNvSpPr/>
            <p:nvPr/>
          </p:nvSpPr>
          <p:spPr>
            <a:xfrm>
              <a:off x="6993196" y="2054943"/>
              <a:ext cx="1494504" cy="46211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2"/>
                  </a:solidFill>
                  <a:latin typeface="+mn-ea"/>
                </a:rPr>
                <a:t>Faq</a:t>
              </a:r>
              <a:r>
                <a:rPr lang="en-US" altLang="ko-KR" sz="1400" b="1" dirty="0">
                  <a:solidFill>
                    <a:schemeClr val="bg2"/>
                  </a:solidFill>
                  <a:latin typeface="+mn-ea"/>
                </a:rPr>
                <a:t> </a:t>
              </a:r>
              <a:r>
                <a:rPr lang="ko-KR" altLang="en-US" sz="1400" b="1" dirty="0">
                  <a:solidFill>
                    <a:schemeClr val="bg2"/>
                  </a:solidFill>
                  <a:latin typeface="+mn-ea"/>
                </a:rPr>
                <a:t>테이블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ED31E5-2F4F-45C5-B3E2-1216014BA790}"/>
                </a:ext>
              </a:extLst>
            </p:cNvPr>
            <p:cNvSpPr/>
            <p:nvPr/>
          </p:nvSpPr>
          <p:spPr>
            <a:xfrm>
              <a:off x="8799874" y="2054943"/>
              <a:ext cx="1494504" cy="46211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/>
                  </a:solidFill>
                  <a:latin typeface="+mn-ea"/>
                </a:rPr>
                <a:t>Notice </a:t>
              </a:r>
              <a:r>
                <a:rPr lang="ko-KR" altLang="en-US" sz="1400" b="1" dirty="0">
                  <a:solidFill>
                    <a:schemeClr val="bg2"/>
                  </a:solidFill>
                  <a:latin typeface="+mn-ea"/>
                </a:rPr>
                <a:t>테이블</a:t>
              </a:r>
            </a:p>
          </p:txBody>
        </p:sp>
        <p:sp>
          <p:nvSpPr>
            <p:cNvPr id="55" name="화살표: 아래쪽 54">
              <a:extLst>
                <a:ext uri="{FF2B5EF4-FFF2-40B4-BE49-F238E27FC236}">
                  <a16:creationId xmlns:a16="http://schemas.microsoft.com/office/drawing/2014/main" id="{856156F7-E135-4FD0-96D6-DF19D218E660}"/>
                </a:ext>
              </a:extLst>
            </p:cNvPr>
            <p:cNvSpPr/>
            <p:nvPr/>
          </p:nvSpPr>
          <p:spPr>
            <a:xfrm>
              <a:off x="4053350" y="2664543"/>
              <a:ext cx="147484" cy="2359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화살표: 아래쪽 55">
              <a:extLst>
                <a:ext uri="{FF2B5EF4-FFF2-40B4-BE49-F238E27FC236}">
                  <a16:creationId xmlns:a16="http://schemas.microsoft.com/office/drawing/2014/main" id="{845A2ED9-53C1-4F37-AB2C-BF2E370ACD23}"/>
                </a:ext>
              </a:extLst>
            </p:cNvPr>
            <p:cNvSpPr/>
            <p:nvPr/>
          </p:nvSpPr>
          <p:spPr>
            <a:xfrm>
              <a:off x="7661792" y="2664540"/>
              <a:ext cx="147484" cy="2359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화살표: 아래쪽 56">
              <a:extLst>
                <a:ext uri="{FF2B5EF4-FFF2-40B4-BE49-F238E27FC236}">
                  <a16:creationId xmlns:a16="http://schemas.microsoft.com/office/drawing/2014/main" id="{89DE869F-9066-4F89-AA97-E8F38003F2FB}"/>
                </a:ext>
              </a:extLst>
            </p:cNvPr>
            <p:cNvSpPr/>
            <p:nvPr/>
          </p:nvSpPr>
          <p:spPr>
            <a:xfrm>
              <a:off x="9473384" y="2664541"/>
              <a:ext cx="147484" cy="2359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화살표: 아래쪽 57">
              <a:extLst>
                <a:ext uri="{FF2B5EF4-FFF2-40B4-BE49-F238E27FC236}">
                  <a16:creationId xmlns:a16="http://schemas.microsoft.com/office/drawing/2014/main" id="{977225C4-8F38-492D-8343-0AFE0728B6EC}"/>
                </a:ext>
              </a:extLst>
            </p:cNvPr>
            <p:cNvSpPr/>
            <p:nvPr/>
          </p:nvSpPr>
          <p:spPr>
            <a:xfrm>
              <a:off x="5860029" y="2664542"/>
              <a:ext cx="147484" cy="2359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2FAEAAB2-6901-43DE-A1DE-FC364718B524}"/>
                </a:ext>
              </a:extLst>
            </p:cNvPr>
            <p:cNvSpPr/>
            <p:nvPr/>
          </p:nvSpPr>
          <p:spPr>
            <a:xfrm>
              <a:off x="8799873" y="3047994"/>
              <a:ext cx="1494505" cy="467057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Notice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</a:t>
              </a:r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게시물 관리</a:t>
              </a: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6F8B2DDF-48E3-4CF1-A68A-F8514FCD94CD}"/>
                </a:ext>
              </a:extLst>
            </p:cNvPr>
            <p:cNvSpPr/>
            <p:nvPr/>
          </p:nvSpPr>
          <p:spPr>
            <a:xfrm>
              <a:off x="8790043" y="3707270"/>
              <a:ext cx="1494505" cy="47015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Notice</a:t>
              </a: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이미지 업로드</a:t>
              </a: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807B24A3-593C-4492-A677-AF5121930985}"/>
                </a:ext>
              </a:extLst>
            </p:cNvPr>
            <p:cNvSpPr/>
            <p:nvPr/>
          </p:nvSpPr>
          <p:spPr>
            <a:xfrm>
              <a:off x="8799873" y="4345857"/>
              <a:ext cx="1494505" cy="467057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Notice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등록</a:t>
              </a: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4C84DABC-87E2-48BA-A23B-98C16666C750}"/>
                </a:ext>
              </a:extLst>
            </p:cNvPr>
            <p:cNvSpPr/>
            <p:nvPr/>
          </p:nvSpPr>
          <p:spPr>
            <a:xfrm>
              <a:off x="8799873" y="4995992"/>
              <a:ext cx="1494505" cy="476733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Notice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수정</a:t>
              </a: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5CA3091-1D99-4CBC-BC6B-339C82E1E6CF}"/>
                </a:ext>
              </a:extLst>
            </p:cNvPr>
            <p:cNvSpPr/>
            <p:nvPr/>
          </p:nvSpPr>
          <p:spPr>
            <a:xfrm>
              <a:off x="8799873" y="5658822"/>
              <a:ext cx="1494505" cy="476733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Notice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삭제</a:t>
              </a:r>
            </a:p>
          </p:txBody>
        </p: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FEE7A2E-1850-4F57-9582-3BFF348ABE09}"/>
              </a:ext>
            </a:extLst>
          </p:cNvPr>
          <p:cNvSpPr/>
          <p:nvPr/>
        </p:nvSpPr>
        <p:spPr>
          <a:xfrm>
            <a:off x="1925743" y="3887694"/>
            <a:ext cx="1494505" cy="47193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상품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review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182A22D-77A9-4250-A0F8-635A6FB9981E}"/>
              </a:ext>
            </a:extLst>
          </p:cNvPr>
          <p:cNvSpPr/>
          <p:nvPr/>
        </p:nvSpPr>
        <p:spPr>
          <a:xfrm>
            <a:off x="3734877" y="3918168"/>
            <a:ext cx="1494505" cy="47193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권한 관리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212E6C4-4527-4393-AF06-F0BA67C6AA8B}"/>
              </a:ext>
            </a:extLst>
          </p:cNvPr>
          <p:cNvSpPr/>
          <p:nvPr/>
        </p:nvSpPr>
        <p:spPr>
          <a:xfrm>
            <a:off x="3732421" y="3254473"/>
            <a:ext cx="1494505" cy="47193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사용자 권한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부여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2B99CA6-671A-4198-8FC0-FD6E259BF1F1}"/>
              </a:ext>
            </a:extLst>
          </p:cNvPr>
          <p:cNvSpPr/>
          <p:nvPr/>
        </p:nvSpPr>
        <p:spPr>
          <a:xfrm>
            <a:off x="3732421" y="4552336"/>
            <a:ext cx="1494505" cy="47193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권한 삭제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B7EE265-DE4C-4172-B6EA-8D7019289CF2}"/>
              </a:ext>
            </a:extLst>
          </p:cNvPr>
          <p:cNvSpPr/>
          <p:nvPr/>
        </p:nvSpPr>
        <p:spPr>
          <a:xfrm>
            <a:off x="7340863" y="3264312"/>
            <a:ext cx="1494505" cy="47193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Faq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게시물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관리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80AAAA-251E-46BA-BA6B-6AE34A030956}"/>
              </a:ext>
            </a:extLst>
          </p:cNvPr>
          <p:cNvSpPr/>
          <p:nvPr/>
        </p:nvSpPr>
        <p:spPr>
          <a:xfrm>
            <a:off x="7341908" y="3911964"/>
            <a:ext cx="1494505" cy="47193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Faq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등록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210EAC9-8A21-403B-A7AE-0E2F7EE2DB23}"/>
              </a:ext>
            </a:extLst>
          </p:cNvPr>
          <p:cNvSpPr/>
          <p:nvPr/>
        </p:nvSpPr>
        <p:spPr>
          <a:xfrm>
            <a:off x="7334288" y="4559616"/>
            <a:ext cx="1494505" cy="47193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Faq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수정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1E0025C-2151-44CD-BD43-4A8FAED3F7FB}"/>
              </a:ext>
            </a:extLst>
          </p:cNvPr>
          <p:cNvSpPr/>
          <p:nvPr/>
        </p:nvSpPr>
        <p:spPr>
          <a:xfrm>
            <a:off x="7340863" y="5207268"/>
            <a:ext cx="1494505" cy="47193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Faq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삭제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BC36FD8-2999-417D-9624-57D78B99A78E}"/>
              </a:ext>
            </a:extLst>
          </p:cNvPr>
          <p:cNvSpPr/>
          <p:nvPr/>
        </p:nvSpPr>
        <p:spPr>
          <a:xfrm>
            <a:off x="1930657" y="3254473"/>
            <a:ext cx="1494505" cy="47193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Review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상품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이미지 업로드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F7AE36F-A94F-44C6-8ADF-614CACE6D932}"/>
              </a:ext>
            </a:extLst>
          </p:cNvPr>
          <p:cNvSpPr/>
          <p:nvPr/>
        </p:nvSpPr>
        <p:spPr>
          <a:xfrm>
            <a:off x="5534185" y="3249594"/>
            <a:ext cx="1494505" cy="471936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Stock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상품 정보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AC3455B-913D-4CC6-9E62-24FED14A3F9D}"/>
              </a:ext>
            </a:extLst>
          </p:cNvPr>
          <p:cNvSpPr/>
          <p:nvPr/>
        </p:nvSpPr>
        <p:spPr>
          <a:xfrm>
            <a:off x="5526481" y="3890364"/>
            <a:ext cx="1494505" cy="471936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상품 분류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C0AA3C3-039B-4827-B4BD-161B158BB70D}"/>
              </a:ext>
            </a:extLst>
          </p:cNvPr>
          <p:cNvSpPr/>
          <p:nvPr/>
        </p:nvSpPr>
        <p:spPr>
          <a:xfrm>
            <a:off x="5534184" y="4517942"/>
            <a:ext cx="1494505" cy="471936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상품 수량</a:t>
            </a:r>
          </a:p>
        </p:txBody>
      </p:sp>
    </p:spTree>
    <p:extLst>
      <p:ext uri="{BB962C8B-B14F-4D97-AF65-F5344CB8AC3E}">
        <p14:creationId xmlns:p14="http://schemas.microsoft.com/office/powerpoint/2010/main" val="3987147738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latin typeface="+mn-ea"/>
                <a:ea typeface="+mn-ea"/>
              </a:rPr>
              <a:t>Classick </a:t>
            </a:r>
            <a:r>
              <a:rPr lang="ko-KR" altLang="en-US">
                <a:latin typeface="+mn-ea"/>
                <a:ea typeface="+mn-ea"/>
              </a:rPr>
              <a:t>작업 내역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>
                <a:latin typeface="+mn-ea"/>
              </a:rPr>
              <a:t>노수민</a:t>
            </a:r>
            <a:endParaRPr lang="ko-KR" altLang="en-US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+mn-ea"/>
                <a:ea typeface="+mn-ea"/>
              </a:rPr>
              <a:t>화면 기능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>
                <a:latin typeface="+mn-ea"/>
              </a:rPr>
              <a:t>메인 화면 </a:t>
            </a:r>
            <a:r>
              <a:rPr lang="en-US" altLang="ko-KR">
                <a:latin typeface="+mn-ea"/>
              </a:rPr>
              <a:t>(HTML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/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CSS / JSP)</a:t>
            </a:r>
            <a:endParaRPr lang="en-US" altLang="ko-KR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2853" y="3251786"/>
            <a:ext cx="7744469" cy="11354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ko-KR" altLang="en-US">
                <a:latin typeface="+mn-ea"/>
                <a:ea typeface="+mn-ea"/>
              </a:rPr>
              <a:t>화면 기능</a:t>
            </a:r>
            <a:r>
              <a:rPr lang="en-US" altLang="ko-KR">
                <a:latin typeface="+mn-ea"/>
                <a:ea typeface="+mn-ea"/>
              </a:rPr>
              <a:t>(HTML, CSS, JSP)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3000">
                <a:solidFill>
                  <a:schemeClr val="bg1"/>
                </a:solidFill>
              </a:rPr>
              <a:t>▣ </a:t>
            </a:r>
            <a:r>
              <a:rPr lang="en-US" altLang="ko-KR" sz="3000">
                <a:solidFill>
                  <a:schemeClr val="bg1"/>
                </a:solidFill>
                <a:latin typeface="+mn-ea"/>
              </a:rPr>
              <a:t>Header </a:t>
            </a:r>
            <a:r>
              <a:rPr lang="ko-KR" altLang="en-US" sz="3000">
                <a:solidFill>
                  <a:schemeClr val="bg1"/>
                </a:solidFill>
                <a:latin typeface="+mn-ea"/>
              </a:rPr>
              <a:t>부분</a:t>
            </a:r>
            <a:endParaRPr lang="ko-KR" altLang="en-US" sz="300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ko-KR" altLang="en-US" sz="300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660390" y="3349894"/>
            <a:ext cx="1156579" cy="530943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3" name="직선 화살표 연결선 12"/>
          <p:cNvCxnSpPr>
            <a:endCxn id="15" idx="1"/>
          </p:cNvCxnSpPr>
          <p:nvPr/>
        </p:nvCxnSpPr>
        <p:spPr>
          <a:xfrm>
            <a:off x="3220828" y="3893849"/>
            <a:ext cx="1134657" cy="1082746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355485" y="4523165"/>
            <a:ext cx="1955833" cy="906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해당 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Logo 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클릭시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메인 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index.jsp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로 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이동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086593" y="3304160"/>
            <a:ext cx="1086931" cy="18535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9630058" y="2876529"/>
            <a:ext cx="0" cy="358805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652141" y="2287027"/>
            <a:ext cx="1955833" cy="570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해당 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tab 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클릭 시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해당 페이지 이동</a:t>
            </a:r>
            <a:endParaRPr lang="en-US" altLang="ko-KR" sz="1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69964" y="4038811"/>
            <a:ext cx="5833293" cy="33477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8359542" y="4346011"/>
            <a:ext cx="0" cy="256962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7381625" y="4615336"/>
            <a:ext cx="1955833" cy="906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카테고리 클릭 시 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해당 카테고리로 이동</a:t>
            </a:r>
            <a:endParaRPr lang="en-US" altLang="ko-KR" sz="15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40828" y="5533993"/>
            <a:ext cx="4940327" cy="7624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7257" y="1973659"/>
            <a:ext cx="3486596" cy="1221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1" animBg="1"/>
      <p:bldP spid="23" grpId="2" animBg="1"/>
      <p:bldP spid="28" grpId="3" animBg="1"/>
      <p:bldP spid="29" grpId="4" animBg="1"/>
      <p:bldP spid="32" grpId="5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화면 기능</a:t>
            </a:r>
            <a:r>
              <a:rPr lang="en-US" altLang="ko-KR" dirty="0">
                <a:latin typeface="+mn-ea"/>
                <a:ea typeface="+mn-ea"/>
              </a:rPr>
              <a:t>(HTML, CSS, JSP)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 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Header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부분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E976E86-A3B3-41F4-99A0-297BCE3037FE}"/>
              </a:ext>
            </a:extLst>
          </p:cNvPr>
          <p:cNvSpPr/>
          <p:nvPr/>
        </p:nvSpPr>
        <p:spPr>
          <a:xfrm>
            <a:off x="9927900" y="5341345"/>
            <a:ext cx="1955833" cy="10185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해당 아이콘 클릭 시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My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페이지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및 장바구니 페이지로 이동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35CCA4-7901-47E3-9B30-07B0F508FF83}"/>
              </a:ext>
            </a:extLst>
          </p:cNvPr>
          <p:cNvSpPr/>
          <p:nvPr/>
        </p:nvSpPr>
        <p:spPr>
          <a:xfrm>
            <a:off x="5779005" y="5220253"/>
            <a:ext cx="1955833" cy="906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홈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Tab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1500" b="1" dirty="0" err="1">
                <a:solidFill>
                  <a:schemeClr val="bg1"/>
                </a:solidFill>
                <a:latin typeface="+mn-ea"/>
              </a:rPr>
              <a:t>Index.jsp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로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페이지 이동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D29517-53A9-4E5F-AD6D-DCD094DC4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29" y="2384017"/>
            <a:ext cx="7642368" cy="2661619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BB3D9C3-A783-4908-AF92-9C3E33568D27}"/>
              </a:ext>
            </a:extLst>
          </p:cNvPr>
          <p:cNvCxnSpPr>
            <a:cxnSpLocks/>
          </p:cNvCxnSpPr>
          <p:nvPr/>
        </p:nvCxnSpPr>
        <p:spPr>
          <a:xfrm>
            <a:off x="5288115" y="3140034"/>
            <a:ext cx="674348" cy="2048565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6D826167-37D2-409C-A188-28F789AA6B38}"/>
              </a:ext>
            </a:extLst>
          </p:cNvPr>
          <p:cNvSpPr/>
          <p:nvPr/>
        </p:nvSpPr>
        <p:spPr>
          <a:xfrm>
            <a:off x="5149700" y="2882813"/>
            <a:ext cx="176960" cy="228693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5085638-C4CA-472A-BFF2-874600F890EF}"/>
              </a:ext>
            </a:extLst>
          </p:cNvPr>
          <p:cNvSpPr/>
          <p:nvPr/>
        </p:nvSpPr>
        <p:spPr>
          <a:xfrm>
            <a:off x="4143829" y="2882813"/>
            <a:ext cx="730293" cy="22869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276B68B-7262-40D3-8277-226E99A7966D}"/>
              </a:ext>
            </a:extLst>
          </p:cNvPr>
          <p:cNvCxnSpPr>
            <a:cxnSpLocks/>
          </p:cNvCxnSpPr>
          <p:nvPr/>
        </p:nvCxnSpPr>
        <p:spPr>
          <a:xfrm flipH="1">
            <a:off x="3251799" y="2999620"/>
            <a:ext cx="892030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17128A5-6F10-42C2-B7B2-0C0152A8EC46}"/>
              </a:ext>
            </a:extLst>
          </p:cNvPr>
          <p:cNvSpPr/>
          <p:nvPr/>
        </p:nvSpPr>
        <p:spPr>
          <a:xfrm>
            <a:off x="1259242" y="2543727"/>
            <a:ext cx="1955833" cy="12473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카테고리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Tab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위에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마우스를 올려 놓으면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아래쪽으로 카테고리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list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가 보이는 방식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9461A8A4-DDBB-475A-A4FD-91B2084981EF}"/>
              </a:ext>
            </a:extLst>
          </p:cNvPr>
          <p:cNvSpPr/>
          <p:nvPr/>
        </p:nvSpPr>
        <p:spPr>
          <a:xfrm>
            <a:off x="4254691" y="3171688"/>
            <a:ext cx="107883" cy="1681305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6F3C4D-BDEF-451F-ABCD-25F3EDB82263}"/>
              </a:ext>
            </a:extLst>
          </p:cNvPr>
          <p:cNvSpPr txBox="1"/>
          <p:nvPr/>
        </p:nvSpPr>
        <p:spPr>
          <a:xfrm>
            <a:off x="1967473" y="4118774"/>
            <a:ext cx="12843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  <a:latin typeface="+mn-ea"/>
              </a:rPr>
              <a:t>카테고리 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</a:rPr>
              <a:t>list</a:t>
            </a:r>
            <a:endParaRPr lang="ko-KR" altLang="en-US" sz="15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A7224D-D485-4D50-9D13-FD8980B1EFC0}"/>
              </a:ext>
            </a:extLst>
          </p:cNvPr>
          <p:cNvCxnSpPr>
            <a:cxnSpLocks/>
          </p:cNvCxnSpPr>
          <p:nvPr/>
        </p:nvCxnSpPr>
        <p:spPr>
          <a:xfrm flipH="1">
            <a:off x="3215075" y="4280357"/>
            <a:ext cx="118101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4D1D1AA-7FAD-49BD-8D91-B38684D70B2A}"/>
              </a:ext>
            </a:extLst>
          </p:cNvPr>
          <p:cNvSpPr/>
          <p:nvPr/>
        </p:nvSpPr>
        <p:spPr>
          <a:xfrm>
            <a:off x="4392192" y="3111505"/>
            <a:ext cx="4729461" cy="182014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805F24B-E30D-40CC-BFC7-CFD4EB8C8B25}"/>
              </a:ext>
            </a:extLst>
          </p:cNvPr>
          <p:cNvCxnSpPr>
            <a:cxnSpLocks/>
          </p:cNvCxnSpPr>
          <p:nvPr/>
        </p:nvCxnSpPr>
        <p:spPr>
          <a:xfrm>
            <a:off x="11401500" y="2905805"/>
            <a:ext cx="0" cy="243554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3204F3-D2FE-4B4F-8783-371D0A21AA4E}"/>
              </a:ext>
            </a:extLst>
          </p:cNvPr>
          <p:cNvSpPr/>
          <p:nvPr/>
        </p:nvSpPr>
        <p:spPr>
          <a:xfrm>
            <a:off x="11036353" y="2529257"/>
            <a:ext cx="730293" cy="35355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EE1B94-171B-4631-AF0C-50ECFB39C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67" y="5074164"/>
            <a:ext cx="5349090" cy="1168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25B2B4-CB6A-4AC8-B84D-85C8D052D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24" y="6170471"/>
            <a:ext cx="3252775" cy="3763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6CD26B-1F50-487A-910F-260062E73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077" y="1921596"/>
            <a:ext cx="7430221" cy="30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1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7" grpId="0" animBg="1"/>
      <p:bldP spid="33" grpId="0" animBg="1"/>
      <p:bldP spid="34" grpId="0" animBg="1"/>
      <p:bldP spid="36" grpId="0" animBg="1"/>
      <p:bldP spid="17" grpId="0" animBg="1"/>
      <p:bldP spid="38" grpId="0"/>
      <p:bldP spid="48" grpId="0" animBg="1"/>
      <p:bldP spid="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화면 기능</a:t>
            </a:r>
            <a:r>
              <a:rPr lang="en-US" altLang="ko-KR" dirty="0">
                <a:latin typeface="+mn-ea"/>
                <a:ea typeface="+mn-ea"/>
              </a:rPr>
              <a:t>(HTML, CSS, JSP)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 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Header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부분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883D42-9EAE-4A6B-A5A5-F1FDB19894AA}"/>
              </a:ext>
            </a:extLst>
          </p:cNvPr>
          <p:cNvSpPr/>
          <p:nvPr/>
        </p:nvSpPr>
        <p:spPr>
          <a:xfrm>
            <a:off x="3855047" y="3288904"/>
            <a:ext cx="1151959" cy="25328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11B7B2-6567-4E63-8455-652F8A90A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76" y="2501894"/>
            <a:ext cx="7942925" cy="2722575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02C0ACA-6EAD-4AA2-A6A0-4A0E08FB98E0}"/>
              </a:ext>
            </a:extLst>
          </p:cNvPr>
          <p:cNvCxnSpPr>
            <a:cxnSpLocks/>
          </p:cNvCxnSpPr>
          <p:nvPr/>
        </p:nvCxnSpPr>
        <p:spPr>
          <a:xfrm flipH="1">
            <a:off x="3283700" y="3429000"/>
            <a:ext cx="592551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D51888-6F66-4348-B2F3-B03BE1FF59A9}"/>
              </a:ext>
            </a:extLst>
          </p:cNvPr>
          <p:cNvSpPr/>
          <p:nvPr/>
        </p:nvSpPr>
        <p:spPr>
          <a:xfrm>
            <a:off x="1306663" y="2893879"/>
            <a:ext cx="1955833" cy="1045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카테고리 별 항목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위에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hover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하면 해당범위 색상 및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“&gt;”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모양이 나타남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0CF105-E645-4C32-ACD4-47A9D3347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60" y="4193675"/>
            <a:ext cx="3252515" cy="46782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7EEE8B-BEAD-440E-BB19-2013545FB01C}"/>
              </a:ext>
            </a:extLst>
          </p:cNvPr>
          <p:cNvSpPr/>
          <p:nvPr/>
        </p:nvSpPr>
        <p:spPr>
          <a:xfrm>
            <a:off x="3759276" y="3007585"/>
            <a:ext cx="763564" cy="18699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61EB35-1070-44CC-BF8F-2BBDCCC93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74" y="4789960"/>
            <a:ext cx="2550620" cy="46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1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화면 기능</a:t>
            </a:r>
            <a:r>
              <a:rPr lang="en-US" altLang="ko-KR" dirty="0">
                <a:latin typeface="+mn-ea"/>
                <a:ea typeface="+mn-ea"/>
              </a:rPr>
              <a:t>(HTML, CSS, JSP)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</a:rPr>
              <a:t>▣ 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Body(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메인 홈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부분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2F7FB3-C535-4FEB-901E-58312EDE9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2362711"/>
            <a:ext cx="8158579" cy="24488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3B453B-9E2C-48A2-9CCB-22358004BB43}"/>
              </a:ext>
            </a:extLst>
          </p:cNvPr>
          <p:cNvSpPr/>
          <p:nvPr/>
        </p:nvSpPr>
        <p:spPr>
          <a:xfrm>
            <a:off x="1426465" y="2556387"/>
            <a:ext cx="8158578" cy="228071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F48237-5938-4276-B924-0FCB6CDDBC7A}"/>
              </a:ext>
            </a:extLst>
          </p:cNvPr>
          <p:cNvSpPr/>
          <p:nvPr/>
        </p:nvSpPr>
        <p:spPr>
          <a:xfrm>
            <a:off x="9242466" y="3396071"/>
            <a:ext cx="461973" cy="3821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C35D9BB-0DD7-4CF4-94B3-16C3964C5B21}"/>
              </a:ext>
            </a:extLst>
          </p:cNvPr>
          <p:cNvCxnSpPr>
            <a:cxnSpLocks/>
          </p:cNvCxnSpPr>
          <p:nvPr/>
        </p:nvCxnSpPr>
        <p:spPr>
          <a:xfrm>
            <a:off x="5493819" y="4909902"/>
            <a:ext cx="0" cy="194316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A81EFD-4D62-4D91-9FD9-C5B08BA62179}"/>
              </a:ext>
            </a:extLst>
          </p:cNvPr>
          <p:cNvSpPr/>
          <p:nvPr/>
        </p:nvSpPr>
        <p:spPr>
          <a:xfrm>
            <a:off x="4515902" y="5161761"/>
            <a:ext cx="1955833" cy="906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500ms(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밀리초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마다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이미지가 슬라이더 형식으로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넘어감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8143788-1DF0-4F0E-9722-FC029CE2FA0F}"/>
              </a:ext>
            </a:extLst>
          </p:cNvPr>
          <p:cNvCxnSpPr>
            <a:cxnSpLocks/>
          </p:cNvCxnSpPr>
          <p:nvPr/>
        </p:nvCxnSpPr>
        <p:spPr>
          <a:xfrm>
            <a:off x="9473452" y="3778219"/>
            <a:ext cx="0" cy="1258299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95B702-1E72-47F4-AD9A-B6080AB53E1F}"/>
              </a:ext>
            </a:extLst>
          </p:cNvPr>
          <p:cNvSpPr/>
          <p:nvPr/>
        </p:nvSpPr>
        <p:spPr>
          <a:xfrm>
            <a:off x="8495535" y="5104218"/>
            <a:ext cx="1955833" cy="906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원형 화살표 클릭 시 이미지 이동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401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5" grpId="0" animBg="1"/>
      <p:bldP spid="19" grpId="0" 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+mn-ea"/>
                <a:ea typeface="+mn-ea"/>
              </a:rPr>
              <a:t>목 차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marL="514350" indent="-514350">
              <a:buAutoNum type="arabicPeriod"/>
              <a:defRPr/>
            </a:pPr>
            <a:endParaRPr lang="en-US" altLang="ko-KR" sz="3500">
              <a:latin typeface="+mn-ea"/>
            </a:endParaRPr>
          </a:p>
          <a:p>
            <a:pPr marL="514350" indent="-514350">
              <a:buAutoNum type="arabicPeriod"/>
              <a:defRPr/>
            </a:pPr>
            <a:r>
              <a:rPr lang="ko-KR" altLang="en-US" sz="3500">
                <a:solidFill>
                  <a:schemeClr val="bg1"/>
                </a:solidFill>
                <a:latin typeface="+mn-ea"/>
              </a:rPr>
              <a:t>프로젝트 소개</a:t>
            </a:r>
            <a:endParaRPr lang="ko-KR" altLang="en-US" sz="3500">
              <a:solidFill>
                <a:schemeClr val="bg1"/>
              </a:solidFill>
              <a:latin typeface="+mn-ea"/>
            </a:endParaRPr>
          </a:p>
          <a:p>
            <a:pPr marL="514350" indent="-514350">
              <a:buAutoNum type="arabicPeriod"/>
              <a:defRPr/>
            </a:pPr>
            <a:r>
              <a:rPr lang="ko-KR" altLang="en-US" sz="3500">
                <a:solidFill>
                  <a:schemeClr val="bg1"/>
                </a:solidFill>
                <a:latin typeface="+mn-ea"/>
              </a:rPr>
              <a:t>팀원 소개 및 역할</a:t>
            </a:r>
            <a:endParaRPr lang="ko-KR" altLang="en-US" sz="3500">
              <a:solidFill>
                <a:schemeClr val="bg1"/>
              </a:solidFill>
              <a:latin typeface="+mn-ea"/>
            </a:endParaRPr>
          </a:p>
          <a:p>
            <a:pPr marL="514350" indent="-514350">
              <a:buAutoNum type="arabicPeriod"/>
              <a:defRPr/>
            </a:pPr>
            <a:r>
              <a:rPr lang="ko-KR" altLang="en-US" sz="3500">
                <a:solidFill>
                  <a:schemeClr val="bg1"/>
                </a:solidFill>
                <a:latin typeface="+mn-ea"/>
              </a:rPr>
              <a:t>프로젝트 일정</a:t>
            </a:r>
            <a:endParaRPr lang="ko-KR" altLang="en-US" sz="3500">
              <a:solidFill>
                <a:schemeClr val="bg1"/>
              </a:solidFill>
              <a:latin typeface="+mn-ea"/>
            </a:endParaRPr>
          </a:p>
          <a:p>
            <a:pPr marL="514350" indent="-514350">
              <a:buAutoNum type="arabicPeriod"/>
              <a:defRPr/>
            </a:pPr>
            <a:r>
              <a:rPr lang="ko-KR" altLang="en-US" sz="3500">
                <a:solidFill>
                  <a:schemeClr val="bg1"/>
                </a:solidFill>
                <a:latin typeface="+mn-ea"/>
              </a:rPr>
              <a:t>담당 프로젝트</a:t>
            </a:r>
            <a:r>
              <a:rPr lang="en-US" altLang="ko-KR" sz="350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500">
                <a:solidFill>
                  <a:schemeClr val="bg1"/>
                </a:solidFill>
                <a:latin typeface="+mn-ea"/>
              </a:rPr>
              <a:t>업무</a:t>
            </a:r>
            <a:endParaRPr lang="ko-KR" altLang="en-US" sz="3500">
              <a:solidFill>
                <a:schemeClr val="bg1"/>
              </a:solidFill>
              <a:latin typeface="+mn-ea"/>
            </a:endParaRPr>
          </a:p>
          <a:p>
            <a:pPr marL="514350" indent="-514350">
              <a:buAutoNum type="arabicPeriod"/>
              <a:defRPr/>
            </a:pPr>
            <a:r>
              <a:rPr lang="en-US" altLang="ko-KR" sz="3500">
                <a:solidFill>
                  <a:schemeClr val="bg1"/>
                </a:solidFill>
                <a:latin typeface="+mn-ea"/>
              </a:rPr>
              <a:t>Contact me</a:t>
            </a:r>
            <a:endParaRPr lang="en-US" altLang="ko-KR" sz="350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ko-KR" altLang="en-US">
                <a:latin typeface="+mn-ea"/>
                <a:ea typeface="+mn-ea"/>
              </a:rPr>
              <a:t>화면 기능</a:t>
            </a:r>
            <a:r>
              <a:rPr lang="en-US" altLang="ko-KR">
                <a:latin typeface="+mn-ea"/>
                <a:ea typeface="+mn-ea"/>
              </a:rPr>
              <a:t>(HTML, CSS, JSP)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3000">
                <a:solidFill>
                  <a:schemeClr val="bg1"/>
                </a:solidFill>
              </a:rPr>
              <a:t>▣ </a:t>
            </a:r>
            <a:r>
              <a:rPr lang="en-US" altLang="ko-KR" sz="3000">
                <a:solidFill>
                  <a:schemeClr val="bg1"/>
                </a:solidFill>
                <a:latin typeface="+mn-ea"/>
              </a:rPr>
              <a:t>Body(Product) </a:t>
            </a:r>
            <a:r>
              <a:rPr lang="ko-KR" altLang="en-US" sz="3000">
                <a:solidFill>
                  <a:schemeClr val="bg1"/>
                </a:solidFill>
                <a:latin typeface="+mn-ea"/>
              </a:rPr>
              <a:t>부분 형식</a:t>
            </a:r>
            <a:r>
              <a:rPr lang="en-US" altLang="ko-KR" sz="3000">
                <a:solidFill>
                  <a:schemeClr val="bg1"/>
                </a:solidFill>
                <a:latin typeface="+mn-ea"/>
              </a:rPr>
              <a:t>1</a:t>
            </a:r>
            <a:endParaRPr lang="en-US" altLang="ko-KR" sz="300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ko-KR" altLang="en-US" sz="300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8543" y="2297319"/>
            <a:ext cx="6138431" cy="2561907"/>
          </a:xfrm>
          <a:prstGeom prst="rect">
            <a:avLst/>
          </a:prstGeom>
        </p:spPr>
      </p:pic>
      <p:sp>
        <p:nvSpPr>
          <p:cNvPr id="8" name="화살표: 아래쪽 7"/>
          <p:cNvSpPr/>
          <p:nvPr/>
        </p:nvSpPr>
        <p:spPr>
          <a:xfrm flipV="1">
            <a:off x="4647309" y="3187525"/>
            <a:ext cx="142042" cy="20418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534058" y="3116433"/>
            <a:ext cx="368543" cy="37405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550387" y="5729675"/>
            <a:ext cx="1955833" cy="69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마우스 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hover 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시 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해당 이미지 확대</a:t>
            </a:r>
            <a:endParaRPr lang="en-US" altLang="ko-KR" sz="1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819111" y="2241921"/>
            <a:ext cx="924197" cy="38128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7796974" y="2487959"/>
            <a:ext cx="1014231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878522" y="1860415"/>
            <a:ext cx="1955833" cy="1255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페이지 번호 표시 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500" b="1">
                <a:solidFill>
                  <a:schemeClr val="bg1"/>
                </a:solidFill>
                <a:latin typeface="+mn-ea"/>
              </a:rPr>
              <a:t>&amp;</a:t>
            </a:r>
            <a:endParaRPr lang="en-US" altLang="ko-KR" sz="15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화살표 클릭시 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슬라이드 방식의 이동</a:t>
            </a:r>
            <a:endParaRPr lang="en-US" altLang="ko-KR" sz="15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11699" y="4942253"/>
            <a:ext cx="2803569" cy="435037"/>
          </a:xfrm>
          <a:prstGeom prst="rect">
            <a:avLst/>
          </a:prstGeom>
        </p:spPr>
      </p:pic>
      <p:cxnSp>
        <p:nvCxnSpPr>
          <p:cNvPr id="31" name="직선 화살표 연결선 30"/>
          <p:cNvCxnSpPr/>
          <p:nvPr/>
        </p:nvCxnSpPr>
        <p:spPr>
          <a:xfrm flipH="1">
            <a:off x="3528304" y="3490487"/>
            <a:ext cx="1199455" cy="2195033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902998" y="2509456"/>
            <a:ext cx="2469892" cy="234977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1" animBg="1"/>
      <p:bldP spid="8" grpId="2" animBg="1"/>
      <p:bldP spid="20" grpId="3" animBg="1"/>
      <p:bldP spid="21" grpId="4" animBg="1"/>
      <p:bldP spid="23" grpId="5" animBg="1"/>
    </p:bld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ko-KR" altLang="en-US">
                <a:latin typeface="+mn-ea"/>
                <a:ea typeface="+mn-ea"/>
              </a:rPr>
              <a:t>화면 기능</a:t>
            </a:r>
            <a:r>
              <a:rPr lang="en-US" altLang="ko-KR">
                <a:latin typeface="+mn-ea"/>
                <a:ea typeface="+mn-ea"/>
              </a:rPr>
              <a:t>(HTML, CSS, JSP)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3000">
                <a:solidFill>
                  <a:schemeClr val="bg1"/>
                </a:solidFill>
              </a:rPr>
              <a:t>▣ </a:t>
            </a:r>
            <a:r>
              <a:rPr lang="en-US" altLang="ko-KR" sz="3000">
                <a:solidFill>
                  <a:schemeClr val="bg1"/>
                </a:solidFill>
                <a:latin typeface="+mn-ea"/>
              </a:rPr>
              <a:t>Body(Product) </a:t>
            </a:r>
            <a:r>
              <a:rPr lang="ko-KR" altLang="en-US" sz="3000">
                <a:solidFill>
                  <a:schemeClr val="bg1"/>
                </a:solidFill>
                <a:latin typeface="+mn-ea"/>
              </a:rPr>
              <a:t>부분 형식</a:t>
            </a:r>
            <a:r>
              <a:rPr lang="en-US" altLang="ko-KR" sz="3000">
                <a:solidFill>
                  <a:schemeClr val="bg1"/>
                </a:solidFill>
                <a:latin typeface="+mn-ea"/>
              </a:rPr>
              <a:t>2</a:t>
            </a:r>
            <a:endParaRPr lang="en-US" altLang="ko-KR" sz="300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ko-KR" altLang="en-US" sz="3000">
              <a:solidFill>
                <a:schemeClr val="bg1"/>
              </a:solidFill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17925" y="2704828"/>
            <a:ext cx="4355225" cy="3279416"/>
          </a:xfrm>
          <a:prstGeom prst="rect">
            <a:avLst/>
          </a:prstGeom>
        </p:spPr>
      </p:pic>
      <p:sp>
        <p:nvSpPr>
          <p:cNvPr id="36" name=""/>
          <p:cNvSpPr txBox="1"/>
          <p:nvPr/>
        </p:nvSpPr>
        <p:spPr>
          <a:xfrm>
            <a:off x="1533525" y="2338387"/>
            <a:ext cx="2743200" cy="2886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300" b="1">
                <a:solidFill>
                  <a:schemeClr val="dk1"/>
                </a:solidFill>
              </a:rPr>
              <a:t>*</a:t>
            </a:r>
            <a:r>
              <a:rPr lang="ko-KR" altLang="en-US" sz="1300" b="1">
                <a:solidFill>
                  <a:schemeClr val="dk1"/>
                </a:solidFill>
              </a:rPr>
              <a:t> 가로 슬라이드 형식</a:t>
            </a:r>
            <a:endParaRPr lang="ko-KR" altLang="en-US" sz="1300" b="1">
              <a:solidFill>
                <a:schemeClr val="dk1"/>
              </a:solidFill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6800850" y="2319337"/>
            <a:ext cx="2743200" cy="28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>
                <a:solidFill>
                  <a:schemeClr val="dk1"/>
                </a:solidFill>
              </a:rPr>
              <a:t>*</a:t>
            </a:r>
            <a:r>
              <a:rPr lang="ko-KR" altLang="en-US" sz="1300" b="1">
                <a:solidFill>
                  <a:schemeClr val="dk1"/>
                </a:solidFill>
              </a:rPr>
              <a:t> 슬라이드가 아닌 형식</a:t>
            </a:r>
            <a:endParaRPr lang="ko-KR" altLang="en-US" sz="1300" b="1">
              <a:solidFill>
                <a:schemeClr val="dk1"/>
              </a:solidFill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90987" y="2697212"/>
            <a:ext cx="4396486" cy="3482875"/>
          </a:xfrm>
          <a:prstGeom prst="rect">
            <a:avLst/>
          </a:prstGeom>
        </p:spPr>
      </p:pic>
      <p:sp>
        <p:nvSpPr>
          <p:cNvPr id="45" name="직사각형 20"/>
          <p:cNvSpPr/>
          <p:nvPr/>
        </p:nvSpPr>
        <p:spPr>
          <a:xfrm>
            <a:off x="6819111" y="2937245"/>
            <a:ext cx="4286521" cy="22888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직사각형 22"/>
          <p:cNvSpPr/>
          <p:nvPr/>
        </p:nvSpPr>
        <p:spPr>
          <a:xfrm>
            <a:off x="4918058" y="5460864"/>
            <a:ext cx="1841533" cy="721687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더보기 버튼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영역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:</a:t>
            </a:r>
            <a:endParaRPr lang="en-US" altLang="ko-KR" sz="15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400" b="1">
                <a:solidFill>
                  <a:schemeClr val="bg1"/>
                </a:solidFill>
                <a:latin typeface="+mn-ea"/>
              </a:rPr>
              <a:t>각 페이지로 이동</a:t>
            </a:r>
            <a:endParaRPr lang="ko-KR" altLang="en-US" sz="14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직사각형 20"/>
          <p:cNvSpPr/>
          <p:nvPr/>
        </p:nvSpPr>
        <p:spPr>
          <a:xfrm>
            <a:off x="3142461" y="5632821"/>
            <a:ext cx="924197" cy="38128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9" name=""/>
          <p:cNvCxnSpPr>
            <a:stCxn id="45" idx="1"/>
            <a:endCxn id="47" idx="0"/>
          </p:cNvCxnSpPr>
          <p:nvPr/>
        </p:nvCxnSpPr>
        <p:spPr>
          <a:xfrm flipH="1">
            <a:off x="5838825" y="3051685"/>
            <a:ext cx="980286" cy="2409178"/>
          </a:xfrm>
          <a:prstGeom prst="bentConnector2">
            <a:avLst/>
          </a:prstGeom>
          <a:ln w="28575">
            <a:solidFill>
              <a:srgbClr val="42c7f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"/>
          <p:cNvCxnSpPr>
            <a:stCxn id="48" idx="3"/>
            <a:endCxn id="47" idx="1"/>
          </p:cNvCxnSpPr>
          <p:nvPr/>
        </p:nvCxnSpPr>
        <p:spPr>
          <a:xfrm flipV="1">
            <a:off x="4066658" y="5821707"/>
            <a:ext cx="851400" cy="1753"/>
          </a:xfrm>
          <a:prstGeom prst="straightConnector1">
            <a:avLst/>
          </a:prstGeom>
          <a:ln w="28575">
            <a:solidFill>
              <a:srgbClr val="42c7f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1" animBg="1"/>
      <p:bldP spid="48" grpId="2" animBg="1"/>
    </p:bld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ko-KR" altLang="en-US">
                <a:latin typeface="+mn-ea"/>
                <a:ea typeface="+mn-ea"/>
              </a:rPr>
              <a:t>화면 기능</a:t>
            </a:r>
            <a:r>
              <a:rPr lang="en-US" altLang="ko-KR">
                <a:latin typeface="+mn-ea"/>
                <a:ea typeface="+mn-ea"/>
              </a:rPr>
              <a:t>(HTML, CSS, JSP)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3000">
                <a:solidFill>
                  <a:schemeClr val="bg1"/>
                </a:solidFill>
              </a:rPr>
              <a:t>▣ </a:t>
            </a:r>
            <a:r>
              <a:rPr lang="en-US" altLang="ko-KR" sz="3000">
                <a:solidFill>
                  <a:schemeClr val="bg1"/>
                </a:solidFill>
                <a:latin typeface="+mn-ea"/>
              </a:rPr>
              <a:t>Body(Product) </a:t>
            </a:r>
            <a:r>
              <a:rPr lang="ko-KR" altLang="en-US" sz="3000">
                <a:solidFill>
                  <a:schemeClr val="bg1"/>
                </a:solidFill>
                <a:latin typeface="+mn-ea"/>
              </a:rPr>
              <a:t>부분 형식</a:t>
            </a:r>
            <a:r>
              <a:rPr lang="en-US" altLang="ko-KR" sz="3000">
                <a:solidFill>
                  <a:schemeClr val="bg1"/>
                </a:solidFill>
                <a:latin typeface="+mn-ea"/>
              </a:rPr>
              <a:t>3</a:t>
            </a:r>
            <a:endParaRPr lang="en-US" altLang="ko-KR" sz="300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ko-KR" altLang="en-US" sz="3000">
              <a:solidFill>
                <a:schemeClr val="bg1"/>
              </a:solidFill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6562725" y="2414587"/>
            <a:ext cx="2743200" cy="2886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300" b="1">
                <a:solidFill>
                  <a:schemeClr val="dk1"/>
                </a:solidFill>
              </a:rPr>
              <a:t>*</a:t>
            </a:r>
            <a:r>
              <a:rPr lang="ko-KR" altLang="en-US" sz="1300" b="1">
                <a:solidFill>
                  <a:schemeClr val="dk1"/>
                </a:solidFill>
              </a:rPr>
              <a:t> 작가 프로필 슬라이드 형식</a:t>
            </a:r>
            <a:endParaRPr lang="ko-KR" altLang="en-US" sz="1300" b="1">
              <a:solidFill>
                <a:schemeClr val="dk1"/>
              </a:solidFill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08105" y="3116411"/>
            <a:ext cx="5008746" cy="2482553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5050" y="2731495"/>
            <a:ext cx="3642967" cy="2909484"/>
          </a:xfrm>
          <a:prstGeom prst="rect">
            <a:avLst/>
          </a:prstGeom>
        </p:spPr>
      </p:pic>
      <p:sp>
        <p:nvSpPr>
          <p:cNvPr id="41" name="직사각형 20"/>
          <p:cNvSpPr/>
          <p:nvPr/>
        </p:nvSpPr>
        <p:spPr>
          <a:xfrm>
            <a:off x="1338126" y="2942945"/>
            <a:ext cx="1219472" cy="46700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직사각형 22"/>
          <p:cNvSpPr/>
          <p:nvPr/>
        </p:nvSpPr>
        <p:spPr>
          <a:xfrm>
            <a:off x="4077922" y="4536940"/>
            <a:ext cx="2365409" cy="164478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  <a:latin typeface="+mn-ea"/>
              </a:rPr>
              <a:t>*</a:t>
            </a:r>
            <a:r>
              <a:rPr lang="ko-KR" altLang="en-US" sz="1400" b="1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+mn-ea"/>
              </a:rPr>
              <a:t>MouseHover</a:t>
            </a:r>
            <a:r>
              <a:rPr lang="ko-KR" altLang="en-US" sz="1400" b="1">
                <a:solidFill>
                  <a:schemeClr val="bg1"/>
                </a:solidFill>
                <a:latin typeface="+mn-ea"/>
              </a:rPr>
              <a:t>시 </a:t>
            </a:r>
            <a:endParaRPr lang="ko-KR" altLang="en-US" sz="14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  <a:latin typeface="+mn-ea"/>
              </a:rPr>
              <a:t>text</a:t>
            </a:r>
            <a:r>
              <a:rPr lang="ko-KR" altLang="en-US" sz="1400" b="1">
                <a:solidFill>
                  <a:schemeClr val="bg1"/>
                </a:solidFill>
                <a:latin typeface="+mn-ea"/>
              </a:rPr>
              <a:t>에 밑줄</a:t>
            </a:r>
            <a:endParaRPr lang="ko-KR" altLang="en-US" sz="14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  <a:latin typeface="+mn-ea"/>
              </a:rPr>
              <a:t>*</a:t>
            </a:r>
            <a:r>
              <a:rPr lang="ko-KR" altLang="en-US" sz="1400" b="1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+mn-ea"/>
              </a:rPr>
              <a:t>TextOverFlow</a:t>
            </a:r>
            <a:r>
              <a:rPr lang="ko-KR" altLang="en-US" sz="1400" b="1">
                <a:solidFill>
                  <a:schemeClr val="bg1"/>
                </a:solidFill>
                <a:latin typeface="+mn-ea"/>
              </a:rPr>
              <a:t>기능으로 텍스트가 일정형식을 넘어가면 </a:t>
            </a:r>
            <a:r>
              <a:rPr lang="en-US" altLang="ko-KR" sz="1400" b="1">
                <a:solidFill>
                  <a:schemeClr val="bg1"/>
                </a:solidFill>
                <a:latin typeface="+mn-ea"/>
              </a:rPr>
              <a:t>“...”</a:t>
            </a:r>
            <a:r>
              <a:rPr lang="ko-KR" altLang="en-US" sz="1400" b="1">
                <a:solidFill>
                  <a:schemeClr val="bg1"/>
                </a:solidFill>
                <a:latin typeface="+mn-ea"/>
              </a:rPr>
              <a:t>으로 표기됨</a:t>
            </a:r>
            <a:endParaRPr lang="ko-KR" altLang="en-US" sz="14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"/>
          <p:cNvCxnSpPr>
            <a:stCxn id="41" idx="3"/>
            <a:endCxn id="42" idx="1"/>
          </p:cNvCxnSpPr>
          <p:nvPr/>
        </p:nvCxnSpPr>
        <p:spPr>
          <a:xfrm>
            <a:off x="2557598" y="3176447"/>
            <a:ext cx="1520323" cy="2182885"/>
          </a:xfrm>
          <a:prstGeom prst="bentConnector3">
            <a:avLst>
              <a:gd name="adj1" fmla="val 50000"/>
            </a:avLst>
          </a:prstGeom>
          <a:ln w="28575">
            <a:solidFill>
              <a:srgbClr val="42c7f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"/>
          <p:cNvSpPr txBox="1"/>
          <p:nvPr/>
        </p:nvSpPr>
        <p:spPr>
          <a:xfrm>
            <a:off x="1285875" y="2395537"/>
            <a:ext cx="2743200" cy="28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>
                <a:solidFill>
                  <a:schemeClr val="dk1"/>
                </a:solidFill>
              </a:rPr>
              <a:t>*</a:t>
            </a:r>
            <a:r>
              <a:rPr lang="ko-KR" altLang="en-US" sz="1300" b="1">
                <a:solidFill>
                  <a:schemeClr val="dk1"/>
                </a:solidFill>
              </a:rPr>
              <a:t> 작가 스토리 형식</a:t>
            </a:r>
            <a:endParaRPr lang="ko-KR" altLang="en-US" sz="1300" b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1" animBg="1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ko-KR" altLang="en-US">
                <a:latin typeface="+mn-ea"/>
                <a:ea typeface="+mn-ea"/>
              </a:rPr>
              <a:t>화면 기능</a:t>
            </a:r>
            <a:r>
              <a:rPr lang="en-US" altLang="ko-KR">
                <a:latin typeface="+mn-ea"/>
                <a:ea typeface="+mn-ea"/>
              </a:rPr>
              <a:t>(HTML, CSS, JSP)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3000">
                <a:solidFill>
                  <a:schemeClr val="bg1"/>
                </a:solidFill>
              </a:rPr>
              <a:t>▣ </a:t>
            </a:r>
            <a:r>
              <a:rPr lang="en-US" altLang="ko-KR" sz="3000">
                <a:solidFill>
                  <a:schemeClr val="bg1"/>
                </a:solidFill>
                <a:latin typeface="+mn-ea"/>
              </a:rPr>
              <a:t>Body(Category Tab) </a:t>
            </a:r>
            <a:r>
              <a:rPr lang="ko-KR" altLang="en-US" sz="3000">
                <a:solidFill>
                  <a:schemeClr val="bg1"/>
                </a:solidFill>
                <a:latin typeface="+mn-ea"/>
              </a:rPr>
              <a:t>부분</a:t>
            </a:r>
            <a:endParaRPr lang="ko-KR" altLang="en-US" sz="300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ko-KR" altLang="en-US" sz="300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13570"/>
          <a:stretch>
            <a:fillRect/>
          </a:stretch>
        </p:blipFill>
        <p:spPr>
          <a:xfrm>
            <a:off x="7691627" y="2590127"/>
            <a:ext cx="4186049" cy="256408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9358357" y="4302653"/>
            <a:ext cx="651861" cy="781199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"/>
          <p:cNvCxnSpPr>
            <a:stCxn id="6" idx="4"/>
            <a:endCxn id="14" idx="3"/>
          </p:cNvCxnSpPr>
          <p:nvPr/>
        </p:nvCxnSpPr>
        <p:spPr>
          <a:xfrm rot="5400000">
            <a:off x="8890890" y="4889290"/>
            <a:ext cx="598836" cy="987961"/>
          </a:xfrm>
          <a:prstGeom prst="bentConnector2">
            <a:avLst/>
          </a:prstGeom>
          <a:ln w="28575">
            <a:solidFill>
              <a:srgbClr val="42c7f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2632" y="2230480"/>
            <a:ext cx="5577174" cy="4292515"/>
          </a:xfrm>
          <a:prstGeom prst="rect">
            <a:avLst/>
          </a:prstGeom>
        </p:spPr>
      </p:pic>
      <p:sp>
        <p:nvSpPr>
          <p:cNvPr id="17" name="화살표: 아래쪽 7"/>
          <p:cNvSpPr/>
          <p:nvPr/>
        </p:nvSpPr>
        <p:spPr>
          <a:xfrm flipV="1">
            <a:off x="2456559" y="2663650"/>
            <a:ext cx="142042" cy="20418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타원 13"/>
          <p:cNvSpPr/>
          <p:nvPr/>
        </p:nvSpPr>
        <p:spPr>
          <a:xfrm>
            <a:off x="2343308" y="2592558"/>
            <a:ext cx="368543" cy="37405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9"/>
          <p:cNvSpPr/>
          <p:nvPr/>
        </p:nvSpPr>
        <p:spPr>
          <a:xfrm>
            <a:off x="2302737" y="5663000"/>
            <a:ext cx="2622583" cy="60308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b="1">
                <a:solidFill>
                  <a:schemeClr val="bg1"/>
                </a:solidFill>
                <a:latin typeface="+mn-ea"/>
              </a:rPr>
              <a:t>마우스 </a:t>
            </a:r>
            <a:r>
              <a:rPr lang="en-US" altLang="ko-KR" sz="1300" b="1">
                <a:solidFill>
                  <a:schemeClr val="bg1"/>
                </a:solidFill>
                <a:latin typeface="+mn-ea"/>
              </a:rPr>
              <a:t>hover </a:t>
            </a:r>
            <a:r>
              <a:rPr lang="ko-KR" altLang="en-US" sz="1300" b="1">
                <a:solidFill>
                  <a:schemeClr val="bg1"/>
                </a:solidFill>
                <a:latin typeface="+mn-ea"/>
              </a:rPr>
              <a:t>시 </a:t>
            </a:r>
            <a:r>
              <a:rPr lang="en-US" altLang="ko-KR" sz="1300" b="1">
                <a:solidFill>
                  <a:schemeClr val="bg1"/>
                </a:solidFill>
                <a:latin typeface="+mn-ea"/>
              </a:rPr>
              <a:t>:</a:t>
            </a:r>
            <a:endParaRPr lang="en-US" altLang="ko-KR" sz="13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300" b="1">
                <a:solidFill>
                  <a:schemeClr val="bg1"/>
                </a:solidFill>
                <a:latin typeface="+mn-ea"/>
              </a:rPr>
              <a:t>해당 이미지 확대 </a:t>
            </a:r>
            <a:r>
              <a:rPr lang="en-US" altLang="ko-KR" sz="1300" b="1">
                <a:solidFill>
                  <a:schemeClr val="bg1"/>
                </a:solidFill>
                <a:latin typeface="+mn-ea"/>
              </a:rPr>
              <a:t>&amp;</a:t>
            </a:r>
            <a:r>
              <a:rPr lang="ko-KR" altLang="en-US" sz="1300" b="1">
                <a:solidFill>
                  <a:schemeClr val="bg1"/>
                </a:solidFill>
                <a:latin typeface="+mn-ea"/>
              </a:rPr>
              <a:t> 텍스트 밑줄</a:t>
            </a:r>
            <a:endParaRPr lang="ko-KR" altLang="en-US" sz="13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화살표 연결선 30"/>
          <p:cNvCxnSpPr>
            <a:stCxn id="21" idx="2"/>
            <a:endCxn id="19" idx="0"/>
          </p:cNvCxnSpPr>
          <p:nvPr/>
        </p:nvCxnSpPr>
        <p:spPr>
          <a:xfrm rot="16200000" flipH="1">
            <a:off x="1801723" y="3850695"/>
            <a:ext cx="2548325" cy="1076285"/>
          </a:xfrm>
          <a:prstGeom prst="straightConnector1">
            <a:avLst/>
          </a:prstGeom>
          <a:ln w="28575">
            <a:solidFill>
              <a:srgbClr val="42c7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17"/>
          <p:cNvSpPr/>
          <p:nvPr/>
        </p:nvSpPr>
        <p:spPr>
          <a:xfrm>
            <a:off x="2007648" y="2404681"/>
            <a:ext cx="1060191" cy="70999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17"/>
          <p:cNvSpPr/>
          <p:nvPr/>
        </p:nvSpPr>
        <p:spPr>
          <a:xfrm>
            <a:off x="940847" y="2185606"/>
            <a:ext cx="898266" cy="25279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40493" y="5267326"/>
            <a:ext cx="1955833" cy="830727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해당 카테고리 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클릭 시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관련 상품 으로 이동</a:t>
            </a:r>
            <a:endParaRPr lang="en-US" altLang="ko-KR" sz="1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화살표: 아래쪽 34"/>
          <p:cNvSpPr/>
          <p:nvPr/>
        </p:nvSpPr>
        <p:spPr>
          <a:xfrm rot="16200000">
            <a:off x="6789468" y="2300190"/>
            <a:ext cx="196059" cy="442312"/>
          </a:xfrm>
          <a:prstGeom prst="downArrow">
            <a:avLst>
              <a:gd name="adj1" fmla="val 50000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17"/>
          <p:cNvSpPr/>
          <p:nvPr/>
        </p:nvSpPr>
        <p:spPr>
          <a:xfrm>
            <a:off x="5565904" y="5052631"/>
            <a:ext cx="1060191" cy="70999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7" name=""/>
          <p:cNvCxnSpPr>
            <a:endCxn id="14" idx="1"/>
          </p:cNvCxnSpPr>
          <p:nvPr/>
        </p:nvCxnSpPr>
        <p:spPr>
          <a:xfrm rot="16200000" flipH="1">
            <a:off x="6584421" y="5526617"/>
            <a:ext cx="201052" cy="111092"/>
          </a:xfrm>
          <a:prstGeom prst="straightConnector1">
            <a:avLst/>
          </a:prstGeom>
          <a:ln w="28575">
            <a:solidFill>
              <a:srgbClr val="42c7f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 txBox="1"/>
          <p:nvPr/>
        </p:nvSpPr>
        <p:spPr>
          <a:xfrm>
            <a:off x="6096000" y="1976437"/>
            <a:ext cx="2019300" cy="44100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1200" b="1">
                <a:solidFill>
                  <a:schemeClr val="dk1"/>
                </a:solidFill>
              </a:rPr>
              <a:t>*</a:t>
            </a:r>
            <a:r>
              <a:rPr lang="ko-KR" altLang="en-US" sz="1200" b="1">
                <a:solidFill>
                  <a:schemeClr val="dk1"/>
                </a:solidFill>
              </a:rPr>
              <a:t>전체 카테고리 클릭 시</a:t>
            </a:r>
            <a:endParaRPr lang="ko-KR" altLang="en-US" sz="12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100">
                <a:solidFill>
                  <a:srgbClr val="808080"/>
                </a:solidFill>
              </a:rPr>
              <a:t>카테고리 페이지로 이동</a:t>
            </a:r>
            <a:endParaRPr lang="ko-KR" altLang="en-US" sz="1100">
              <a:solidFill>
                <a:srgbClr val="80808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1" animBg="1"/>
      <p:bldP spid="21" grpId="2" animBg="1"/>
      <p:bldP spid="18" grpId="3" animBg="1"/>
      <p:bldP spid="17" grpId="4" animBg="1"/>
      <p:bldP spid="19" grpId="5" animBg="1"/>
      <p:bldP spid="22" grpId="6" animBg="1"/>
      <p:bldP spid="24" grpId="7" animBg="1"/>
      <p:bldP spid="26" grpId="8" animBg="1"/>
    </p:bld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ko-KR" altLang="en-US">
                <a:latin typeface="+mn-ea"/>
                <a:ea typeface="+mn-ea"/>
              </a:rPr>
              <a:t>화면 기능</a:t>
            </a:r>
            <a:r>
              <a:rPr lang="en-US" altLang="ko-KR">
                <a:latin typeface="+mn-ea"/>
                <a:ea typeface="+mn-ea"/>
              </a:rPr>
              <a:t>(HTML, CSS, JSP)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3000">
                <a:solidFill>
                  <a:schemeClr val="bg1"/>
                </a:solidFill>
                <a:latin typeface="+mn-ea"/>
              </a:rPr>
              <a:t>▣ </a:t>
            </a:r>
            <a:r>
              <a:rPr lang="en-US" altLang="ko-KR" sz="3000">
                <a:solidFill>
                  <a:schemeClr val="bg1"/>
                </a:solidFill>
                <a:latin typeface="+mn-ea"/>
              </a:rPr>
              <a:t>Footer </a:t>
            </a:r>
            <a:r>
              <a:rPr lang="ko-KR" altLang="en-US" sz="3000">
                <a:solidFill>
                  <a:schemeClr val="bg1"/>
                </a:solidFill>
                <a:latin typeface="+mn-ea"/>
              </a:rPr>
              <a:t>부분</a:t>
            </a:r>
            <a:endParaRPr lang="ko-KR" altLang="en-US" sz="300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ko-KR" altLang="en-US" sz="300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64713" y="2194650"/>
            <a:ext cx="7048500" cy="19240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435658" y="2805344"/>
            <a:ext cx="5752730" cy="55041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3" name="직선 화살표 연결선 12"/>
          <p:cNvCxnSpPr>
            <a:endCxn id="16" idx="1"/>
          </p:cNvCxnSpPr>
          <p:nvPr/>
        </p:nvCxnSpPr>
        <p:spPr>
          <a:xfrm rot="16200000" flipH="1">
            <a:off x="4228541" y="3740649"/>
            <a:ext cx="1420636" cy="650856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4625" y="4781107"/>
            <a:ext cx="4008413" cy="1694745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30616" y="4698059"/>
            <a:ext cx="3579641" cy="197896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264287" y="4361032"/>
            <a:ext cx="1955833" cy="830727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항목 클릭 시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,</a:t>
            </a:r>
            <a:endParaRPr lang="en-US" altLang="ko-KR" sz="15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해당 페이지로 이동</a:t>
            </a:r>
            <a:endParaRPr lang="en-US" altLang="ko-KR" sz="1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1952625" y="4252913"/>
            <a:ext cx="2019300" cy="269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dk1"/>
                </a:solidFill>
              </a:rPr>
              <a:t>*</a:t>
            </a:r>
            <a:r>
              <a:rPr lang="ko-KR" altLang="en-US" sz="1200" b="1">
                <a:solidFill>
                  <a:schemeClr val="dk1"/>
                </a:solidFill>
              </a:rPr>
              <a:t> 이용약관</a:t>
            </a:r>
            <a:endParaRPr lang="ko-KR" altLang="en-US" sz="1200" b="1">
              <a:solidFill>
                <a:schemeClr val="dk1"/>
              </a:solidFill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8515348" y="4252913"/>
            <a:ext cx="2019300" cy="269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dk1"/>
                </a:solidFill>
              </a:rPr>
              <a:t>*</a:t>
            </a:r>
            <a:r>
              <a:rPr lang="ko-KR" altLang="en-US" sz="1200" b="1">
                <a:solidFill>
                  <a:schemeClr val="dk1"/>
                </a:solidFill>
              </a:rPr>
              <a:t> 개인정보 처리방침</a:t>
            </a:r>
            <a:endParaRPr lang="ko-KR" altLang="en-US" sz="1200" b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관리자 기능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BE339CEB-9797-4726-8AA4-A6E7E7739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주요기능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1751990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99883" y="4481481"/>
            <a:ext cx="8783507" cy="17255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>
                <a:latin typeface="+mn-ea"/>
                <a:ea typeface="+mn-ea"/>
              </a:rPr>
              <a:t>Admin Page(</a:t>
            </a:r>
            <a:r>
              <a:rPr lang="ko-KR" altLang="en-US">
                <a:latin typeface="+mn-ea"/>
                <a:ea typeface="+mn-ea"/>
              </a:rPr>
              <a:t>관리자 기능</a:t>
            </a:r>
            <a:r>
              <a:rPr lang="en-US" altLang="ko-KR">
                <a:latin typeface="+mn-ea"/>
                <a:ea typeface="+mn-ea"/>
              </a:rPr>
              <a:t>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300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Admin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 로그인 시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 Header</a:t>
            </a:r>
            <a:endParaRPr lang="en-US" altLang="ko-KR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en-US" altLang="ko-KR" sz="300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ko-KR" altLang="en-US" sz="300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8367711" y="4541384"/>
            <a:ext cx="1232901" cy="55041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3" name="직선 화살표 연결선 12"/>
          <p:cNvCxnSpPr>
            <a:stCxn id="12" idx="3"/>
            <a:endCxn id="11" idx="2"/>
          </p:cNvCxnSpPr>
          <p:nvPr/>
        </p:nvCxnSpPr>
        <p:spPr>
          <a:xfrm flipV="1">
            <a:off x="9600612" y="4431178"/>
            <a:ext cx="1355170" cy="385416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2260" y="2507111"/>
            <a:ext cx="8760577" cy="1443727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1225670" y="2224896"/>
            <a:ext cx="2210519" cy="36399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chemeClr val="dk1"/>
                </a:solidFill>
              </a:rPr>
              <a:t>*</a:t>
            </a:r>
            <a:r>
              <a:rPr lang="ko-KR" altLang="en-US">
                <a:solidFill>
                  <a:schemeClr val="dk1"/>
                </a:solidFill>
              </a:rPr>
              <a:t> 유저 로그인 시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1225670" y="4273669"/>
            <a:ext cx="2210519" cy="36399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chemeClr val="dk1"/>
                </a:solidFill>
              </a:rPr>
              <a:t>*</a:t>
            </a:r>
            <a:r>
              <a:rPr lang="ko-KR" altLang="en-US">
                <a:solidFill>
                  <a:schemeClr val="dk1"/>
                </a:solidFill>
              </a:rPr>
              <a:t> 관리자 로그인 시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977865" y="3429000"/>
            <a:ext cx="1955833" cy="1002178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관리자 로그인시 관리자 페이지 메뉴 자동 생성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1" animBg="1"/>
    </p:bld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6176" y="2379025"/>
            <a:ext cx="6693469" cy="44313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>
                <a:latin typeface="+mn-ea"/>
                <a:ea typeface="+mn-ea"/>
              </a:rPr>
              <a:t>Admin Page(</a:t>
            </a:r>
            <a:r>
              <a:rPr lang="ko-KR" altLang="en-US">
                <a:latin typeface="+mn-ea"/>
                <a:ea typeface="+mn-ea"/>
              </a:rPr>
              <a:t>관리자 기능</a:t>
            </a:r>
            <a:r>
              <a:rPr lang="en-US" altLang="ko-KR">
                <a:latin typeface="+mn-ea"/>
                <a:ea typeface="+mn-ea"/>
              </a:rPr>
              <a:t>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300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Admin 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메인 페이지</a:t>
            </a:r>
            <a:endParaRPr lang="ko-KR" altLang="en-US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en-US" altLang="ko-KR" sz="300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ko-KR" altLang="en-US" sz="300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209936" y="3751314"/>
            <a:ext cx="1955833" cy="100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상품목록 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회원목록 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게시판 관리 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500" b="1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가지 버튼 구성</a:t>
            </a:r>
            <a:endParaRPr lang="en-US" altLang="ko-KR" sz="1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4357866" y="3604333"/>
            <a:ext cx="1412619" cy="137603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850008" y="4252403"/>
            <a:ext cx="3359928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1"/>
          <p:cNvSpPr/>
          <p:nvPr/>
        </p:nvSpPr>
        <p:spPr>
          <a:xfrm flipV="1">
            <a:off x="4441525" y="4062251"/>
            <a:ext cx="1237035" cy="513397"/>
          </a:xfrm>
          <a:prstGeom prst="rect">
            <a:avLst/>
          </a:prstGeom>
          <a:noFill/>
          <a:ln w="25400">
            <a:solidFill>
              <a:srgbClr val="ff66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0"/>
          <p:cNvSpPr/>
          <p:nvPr/>
        </p:nvSpPr>
        <p:spPr>
          <a:xfrm>
            <a:off x="1266087" y="3429000"/>
            <a:ext cx="1860582" cy="12768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각 항목에 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mouseHover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시 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background-color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Font-weight bold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 변환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7" name="직선 화살표 연결선 12"/>
          <p:cNvCxnSpPr>
            <a:endCxn id="16" idx="3"/>
          </p:cNvCxnSpPr>
          <p:nvPr/>
        </p:nvCxnSpPr>
        <p:spPr>
          <a:xfrm rot="10800000">
            <a:off x="3126670" y="4067433"/>
            <a:ext cx="1314855" cy="232469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1" animBg="1"/>
      <p:bldP spid="15" grpId="2" animBg="1"/>
      <p:bldP spid="16" grpId="3" animBg="1"/>
    </p:bld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473" y="2300373"/>
            <a:ext cx="6096000" cy="30515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>
                <a:latin typeface="+mn-ea"/>
                <a:ea typeface="+mn-ea"/>
              </a:rPr>
              <a:t>Admin Page(</a:t>
            </a:r>
            <a:r>
              <a:rPr lang="ko-KR" altLang="en-US">
                <a:latin typeface="+mn-ea"/>
                <a:ea typeface="+mn-ea"/>
              </a:rPr>
              <a:t>관리자 기능</a:t>
            </a:r>
            <a:r>
              <a:rPr lang="en-US" altLang="ko-KR">
                <a:latin typeface="+mn-ea"/>
                <a:ea typeface="+mn-ea"/>
              </a:rPr>
              <a:t>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300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Admin 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회원 목록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전체 회원 수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)</a:t>
            </a:r>
            <a:endParaRPr lang="en-US" altLang="ko-KR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en-US" altLang="ko-KR" sz="300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ko-KR" altLang="en-US" sz="300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flipV="1">
            <a:off x="2733675" y="2942460"/>
            <a:ext cx="853476" cy="48653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37686" y="5702850"/>
            <a:ext cx="1955833" cy="501089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전체 회원의 수를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5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53175" y="2892981"/>
            <a:ext cx="4822348" cy="265318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 flipV="1">
            <a:off x="2540117" y="4787431"/>
            <a:ext cx="1166989" cy="13316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66174" y="1599775"/>
            <a:ext cx="4525825" cy="2401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17819" y="5411789"/>
            <a:ext cx="4935981" cy="1446211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18" idx="0"/>
            <a:endCxn id="28" idx="1"/>
          </p:cNvCxnSpPr>
          <p:nvPr/>
        </p:nvCxnSpPr>
        <p:spPr>
          <a:xfrm>
            <a:off x="3123611" y="4920597"/>
            <a:ext cx="633161" cy="578883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756773" y="5248936"/>
            <a:ext cx="1955833" cy="501089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페이지 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paging 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처리</a:t>
            </a:r>
            <a:endParaRPr lang="en-US" altLang="ko-KR" sz="15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1" name=""/>
          <p:cNvCxnSpPr>
            <a:stCxn id="10" idx="1"/>
            <a:endCxn id="15" idx="1"/>
          </p:cNvCxnSpPr>
          <p:nvPr/>
        </p:nvCxnSpPr>
        <p:spPr>
          <a:xfrm flipH="1">
            <a:off x="237686" y="3185730"/>
            <a:ext cx="2495989" cy="2767664"/>
          </a:xfrm>
          <a:prstGeom prst="bentConnector3">
            <a:avLst>
              <a:gd name="adj1" fmla="val 105550"/>
            </a:avLst>
          </a:prstGeom>
          <a:ln>
            <a:solidFill>
              <a:srgbClr val="42c7f1"/>
            </a:solidFill>
            <a:headEnd w="med" len="med"/>
            <a:tailEnd type="arrow"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32" name="직사각형 9"/>
          <p:cNvSpPr/>
          <p:nvPr/>
        </p:nvSpPr>
        <p:spPr>
          <a:xfrm flipV="1">
            <a:off x="6096000" y="3185729"/>
            <a:ext cx="234352" cy="199148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27"/>
          <p:cNvSpPr/>
          <p:nvPr/>
        </p:nvSpPr>
        <p:spPr>
          <a:xfrm>
            <a:off x="2975723" y="6001409"/>
            <a:ext cx="1955833" cy="672539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bg1"/>
                </a:solidFill>
                <a:latin typeface="+mn-ea"/>
              </a:rPr>
              <a:t>컬럼 </a:t>
            </a:r>
            <a:r>
              <a:rPr lang="en-US" altLang="ko-KR" sz="1400" b="1">
                <a:solidFill>
                  <a:schemeClr val="bg1"/>
                </a:solidFill>
                <a:latin typeface="+mn-ea"/>
              </a:rPr>
              <a:t>over</a:t>
            </a:r>
            <a:r>
              <a:rPr lang="ko-KR" altLang="en-US" sz="1400" b="1">
                <a:solidFill>
                  <a:schemeClr val="bg1"/>
                </a:solidFill>
                <a:latin typeface="+mn-ea"/>
              </a:rPr>
              <a:t>를 대비하여 영역 스크롤 지정</a:t>
            </a:r>
            <a:endParaRPr lang="ko-KR" altLang="en-US" sz="14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5" name=""/>
          <p:cNvCxnSpPr>
            <a:stCxn id="32" idx="0"/>
            <a:endCxn id="34" idx="3"/>
          </p:cNvCxnSpPr>
          <p:nvPr/>
        </p:nvCxnSpPr>
        <p:spPr>
          <a:xfrm rot="5400000">
            <a:off x="4992138" y="5116641"/>
            <a:ext cx="1160455" cy="1281620"/>
          </a:xfrm>
          <a:prstGeom prst="bentConnector2">
            <a:avLst/>
          </a:prstGeom>
          <a:ln>
            <a:solidFill>
              <a:srgbClr val="42c7f1"/>
            </a:solidFill>
            <a:headEnd w="med" len="med"/>
            <a:tailEnd type="arrow"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36" name="직사각형 9"/>
          <p:cNvSpPr/>
          <p:nvPr/>
        </p:nvSpPr>
        <p:spPr>
          <a:xfrm flipV="1">
            <a:off x="1514475" y="3671504"/>
            <a:ext cx="377227" cy="128663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직사각형 14"/>
          <p:cNvSpPr/>
          <p:nvPr/>
        </p:nvSpPr>
        <p:spPr>
          <a:xfrm>
            <a:off x="85285" y="2178600"/>
            <a:ext cx="1689133" cy="501089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bg1"/>
                </a:solidFill>
                <a:latin typeface="+mn-ea"/>
              </a:rPr>
              <a:t>PW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는 보안상 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*****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으로 보여짐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8" name=""/>
          <p:cNvCxnSpPr>
            <a:stCxn id="37" idx="2"/>
            <a:endCxn id="36" idx="2"/>
          </p:cNvCxnSpPr>
          <p:nvPr/>
        </p:nvCxnSpPr>
        <p:spPr>
          <a:xfrm rot="5400000" flipV="1">
            <a:off x="820562" y="2788978"/>
            <a:ext cx="991816" cy="773236"/>
          </a:xfrm>
          <a:prstGeom prst="bentConnector3">
            <a:avLst>
              <a:gd name="adj1" fmla="val 29519"/>
            </a:avLst>
          </a:prstGeom>
          <a:ln>
            <a:solidFill>
              <a:srgbClr val="42c7f1"/>
            </a:solidFill>
            <a:headEnd w="med" len="med"/>
            <a:tailEnd type="arrow"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1" animBg="1"/>
      <p:bldP spid="18" grpId="2" animBg="1"/>
      <p:bldP spid="28" grpId="3" animBg="1"/>
      <p:bldP spid="32" grpId="4" animBg="1"/>
      <p:bldP spid="34" grpId="5" animBg="1"/>
      <p:bldP spid="36" grpId="6" animBg="1"/>
      <p:bldP spid="37" grpId="7" animBg="1"/>
    </p:bld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95374" y="4785603"/>
            <a:ext cx="6743700" cy="1639293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87422" y="2177286"/>
            <a:ext cx="3303676" cy="20969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>
                <a:latin typeface="+mn-ea"/>
                <a:ea typeface="+mn-ea"/>
              </a:rPr>
              <a:t>Admin Page(</a:t>
            </a:r>
            <a:r>
              <a:rPr lang="ko-KR" altLang="en-US">
                <a:latin typeface="+mn-ea"/>
                <a:ea typeface="+mn-ea"/>
              </a:rPr>
              <a:t>관리자 기능</a:t>
            </a:r>
            <a:r>
              <a:rPr lang="en-US" altLang="ko-KR">
                <a:latin typeface="+mn-ea"/>
                <a:ea typeface="+mn-ea"/>
              </a:rPr>
              <a:t>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300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Admin 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회원 검색</a:t>
            </a:r>
            <a:endParaRPr lang="ko-KR" altLang="en-US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en-US" altLang="ko-KR" sz="300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ko-KR" altLang="en-US" sz="300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flipV="1">
            <a:off x="2619250" y="3086100"/>
            <a:ext cx="662976" cy="126758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18083" y="2054775"/>
            <a:ext cx="1955833" cy="5010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원하는 항목을 검색할 수 있음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 flipV="1">
            <a:off x="987416" y="4949355"/>
            <a:ext cx="281164" cy="19031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3" name="직선 화살표 연결선 22"/>
          <p:cNvCxnSpPr>
            <a:stCxn id="18" idx="3"/>
            <a:endCxn id="28" idx="1"/>
          </p:cNvCxnSpPr>
          <p:nvPr/>
        </p:nvCxnSpPr>
        <p:spPr>
          <a:xfrm flipV="1">
            <a:off x="1268581" y="4794631"/>
            <a:ext cx="2516641" cy="249882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785222" y="4544086"/>
            <a:ext cx="1955833" cy="501089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되돌아가기 아이콘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1" name=""/>
          <p:cNvCxnSpPr>
            <a:stCxn id="10" idx="3"/>
            <a:endCxn id="15" idx="1"/>
          </p:cNvCxnSpPr>
          <p:nvPr/>
        </p:nvCxnSpPr>
        <p:spPr>
          <a:xfrm flipV="1">
            <a:off x="3282227" y="2305319"/>
            <a:ext cx="1835856" cy="1414575"/>
          </a:xfrm>
          <a:prstGeom prst="bentConnector3">
            <a:avLst>
              <a:gd name="adj1" fmla="val 50000"/>
            </a:avLst>
          </a:prstGeom>
          <a:ln>
            <a:solidFill>
              <a:srgbClr val="42c7f1"/>
            </a:solidFill>
            <a:headEnd w="med" len="med"/>
            <a:tailEnd type="arrow"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32" name="직사각형 9"/>
          <p:cNvSpPr/>
          <p:nvPr/>
        </p:nvSpPr>
        <p:spPr>
          <a:xfrm flipV="1">
            <a:off x="5305300" y="5157405"/>
            <a:ext cx="415327" cy="1258064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27"/>
          <p:cNvSpPr/>
          <p:nvPr/>
        </p:nvSpPr>
        <p:spPr>
          <a:xfrm>
            <a:off x="8833472" y="5839485"/>
            <a:ext cx="1955833" cy="672539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카드가 포함된 검색 결과가 나옴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5" name=""/>
          <p:cNvCxnSpPr>
            <a:stCxn id="32" idx="0"/>
            <a:endCxn id="34" idx="1"/>
          </p:cNvCxnSpPr>
          <p:nvPr/>
        </p:nvCxnSpPr>
        <p:spPr>
          <a:xfrm rot="5400000" flipH="1" flipV="1">
            <a:off x="7053361" y="4635352"/>
            <a:ext cx="239707" cy="3320514"/>
          </a:xfrm>
          <a:prstGeom prst="bentConnector4">
            <a:avLst>
              <a:gd name="adj1" fmla="val -56498"/>
              <a:gd name="adj2" fmla="val 83279"/>
            </a:avLst>
          </a:prstGeom>
          <a:ln>
            <a:solidFill>
              <a:srgbClr val="42c7f1"/>
            </a:solidFill>
            <a:headEnd w="med" len="med"/>
            <a:tailEnd type="arrow"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38" name=""/>
          <p:cNvSpPr txBox="1"/>
          <p:nvPr/>
        </p:nvSpPr>
        <p:spPr>
          <a:xfrm>
            <a:off x="1038225" y="4538662"/>
            <a:ext cx="4381500" cy="26955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200">
                <a:solidFill>
                  <a:schemeClr val="dk1"/>
                </a:solidFill>
              </a:rPr>
              <a:t>* </a:t>
            </a:r>
            <a:r>
              <a:rPr lang="ko-KR" altLang="en-US" sz="1200">
                <a:solidFill>
                  <a:schemeClr val="dk1"/>
                </a:solidFill>
              </a:rPr>
              <a:t>결제방법 </a:t>
            </a:r>
            <a:r>
              <a:rPr lang="en-US" altLang="ko-KR" sz="1200">
                <a:solidFill>
                  <a:schemeClr val="dk1"/>
                </a:solidFill>
              </a:rPr>
              <a:t>-&gt;</a:t>
            </a:r>
            <a:r>
              <a:rPr lang="ko-KR" altLang="en-US" sz="1200">
                <a:solidFill>
                  <a:schemeClr val="dk1"/>
                </a:solidFill>
              </a:rPr>
              <a:t> 카드 로 검색했을 시</a:t>
            </a:r>
            <a:endParaRPr lang="ko-KR" altLang="en-US" sz="1200">
              <a:solidFill>
                <a:schemeClr val="dk1"/>
              </a:solidFill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86304" y="1710448"/>
            <a:ext cx="4591743" cy="3196728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25144" y="3057720"/>
            <a:ext cx="3160890" cy="1161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1" animBg="1"/>
      <p:bldP spid="18" grpId="2" animBg="1"/>
      <p:bldP spid="28" grpId="3" animBg="1"/>
      <p:bldP spid="32" grpId="4" animBg="1"/>
      <p:bldP spid="34" grpId="5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0A2EF-E583-48E0-994F-9A949952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프로젝트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D6A2B2-1E0B-426F-BF73-FBFA46EBF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477" y="1767349"/>
            <a:ext cx="10155936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▣ 프로젝트 목표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   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스프링 프레임워크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MVC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모델을 이용한 쇼핑몰 구축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▣ 프로젝트 명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Classick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   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의미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Classic(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명작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+ Sick(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멋지다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 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▷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Classick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▣ 프로젝트 제작 기간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  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2021. 01. 25 ~ 2021. 02. 18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(3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주간 진행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9642478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7250" y="2365929"/>
            <a:ext cx="6734177" cy="33147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>
                <a:latin typeface="+mn-ea"/>
                <a:ea typeface="+mn-ea"/>
              </a:rPr>
              <a:t>Admin Page(</a:t>
            </a:r>
            <a:r>
              <a:rPr lang="ko-KR" altLang="en-US">
                <a:latin typeface="+mn-ea"/>
                <a:ea typeface="+mn-ea"/>
              </a:rPr>
              <a:t>관리자 기능</a:t>
            </a:r>
            <a:r>
              <a:rPr lang="en-US" altLang="ko-KR">
                <a:latin typeface="+mn-ea"/>
                <a:ea typeface="+mn-ea"/>
              </a:rPr>
              <a:t>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300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Admin 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회원 등록 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수정 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보기 창</a:t>
            </a:r>
            <a:endParaRPr lang="ko-KR" altLang="en-US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en-US" altLang="ko-KR" sz="300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ko-KR" altLang="en-US" sz="300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flipV="1">
            <a:off x="3216637" y="5332983"/>
            <a:ext cx="1868326" cy="275208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" name="직선 화살표 연결선 18"/>
          <p:cNvCxnSpPr>
            <a:stCxn id="16" idx="0"/>
          </p:cNvCxnSpPr>
          <p:nvPr/>
        </p:nvCxnSpPr>
        <p:spPr>
          <a:xfrm rot="10800000" flipV="1">
            <a:off x="3009531" y="5608191"/>
            <a:ext cx="1141268" cy="291022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18571" y="5720866"/>
            <a:ext cx="4403324" cy="40529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84346" y="5412722"/>
            <a:ext cx="1955833" cy="9729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회원 등록 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수정 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보기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창 보여주기 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및 숨기기 기능</a:t>
            </a:r>
            <a:endParaRPr lang="en-US" altLang="ko-KR" sz="15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92407" y="4255584"/>
            <a:ext cx="3724276" cy="139483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7670203" y="2788476"/>
            <a:ext cx="4103383" cy="1074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회원 등록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수정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보기 창 띄우기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500" b="1">
                <a:solidFill>
                  <a:schemeClr val="bg1"/>
                </a:solidFill>
                <a:latin typeface="+mn-ea"/>
              </a:rPr>
              <a:t>* 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아래 화면에 회원정보 수정 창이 보여짐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1500" b="1">
              <a:solidFill>
                <a:schemeClr val="bg1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1500" b="1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회원 등록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수정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보기 창 숨기기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500" b="1">
                <a:solidFill>
                  <a:schemeClr val="bg1"/>
                </a:solidFill>
                <a:latin typeface="+mn-ea"/>
              </a:rPr>
              <a:t>* 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아래 화면에 나타난 수정 창이 사라짐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1500" b="1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1" animBg="1"/>
      <p:bldP spid="24" grpId="2" animBg="1"/>
    </p:bld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7750" y="2397068"/>
            <a:ext cx="5667374" cy="280681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>
                <a:latin typeface="+mn-ea"/>
                <a:ea typeface="+mn-ea"/>
              </a:rPr>
              <a:t>Admin Page(</a:t>
            </a:r>
            <a:r>
              <a:rPr lang="ko-KR" altLang="en-US">
                <a:latin typeface="+mn-ea"/>
                <a:ea typeface="+mn-ea"/>
              </a:rPr>
              <a:t>관리자 기능</a:t>
            </a:r>
            <a:r>
              <a:rPr lang="en-US" altLang="ko-KR">
                <a:latin typeface="+mn-ea"/>
                <a:ea typeface="+mn-ea"/>
              </a:rPr>
              <a:t>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300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Admin 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회원 등록하기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(1)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 </a:t>
            </a:r>
            <a:endParaRPr lang="ko-KR" altLang="en-US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en-US" altLang="ko-KR" sz="300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ko-KR" altLang="en-US" sz="300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flipV="1">
            <a:off x="3554173" y="3552825"/>
            <a:ext cx="306966" cy="37535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4" name="직선 화살표 연결선 13"/>
          <p:cNvCxnSpPr>
            <a:stCxn id="13" idx="3"/>
          </p:cNvCxnSpPr>
          <p:nvPr/>
        </p:nvCxnSpPr>
        <p:spPr>
          <a:xfrm flipV="1">
            <a:off x="3861139" y="3738562"/>
            <a:ext cx="1034711" cy="1942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903008" y="3429000"/>
            <a:ext cx="2010647" cy="1623134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프로필 사진 수정가능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300" b="1">
                <a:solidFill>
                  <a:srgbClr val="808080"/>
                </a:solidFill>
                <a:latin typeface="+mn-ea"/>
              </a:rPr>
              <a:t>설정하지 않으면 자동으로 기본 사진으로 등록됨</a:t>
            </a:r>
            <a:endParaRPr lang="ko-KR" altLang="en-US" sz="1300" b="1">
              <a:solidFill>
                <a:srgbClr val="808080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 flipV="1">
            <a:off x="2592147" y="3968041"/>
            <a:ext cx="2256447" cy="1290683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9"/>
          <p:cNvCxnSpPr>
            <a:stCxn id="18" idx="0"/>
            <a:endCxn id="22" idx="0"/>
          </p:cNvCxnSpPr>
          <p:nvPr/>
        </p:nvCxnSpPr>
        <p:spPr>
          <a:xfrm rot="5400000">
            <a:off x="3407629" y="5511563"/>
            <a:ext cx="565580" cy="59904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983755" y="5824305"/>
            <a:ext cx="1353422" cy="5182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등록할 회원 데이터 입력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72986" y="3504443"/>
            <a:ext cx="4919755" cy="2721155"/>
          </a:xfrm>
          <a:prstGeom prst="rect">
            <a:avLst/>
          </a:prstGeom>
        </p:spPr>
      </p:pic>
      <p:sp>
        <p:nvSpPr>
          <p:cNvPr id="23" name="직사각형 23"/>
          <p:cNvSpPr/>
          <p:nvPr/>
        </p:nvSpPr>
        <p:spPr>
          <a:xfrm>
            <a:off x="7003454" y="2354294"/>
            <a:ext cx="4103383" cy="1074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관리자의 편리성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1300" b="1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1300" b="1">
                <a:solidFill>
                  <a:schemeClr val="bg1"/>
                </a:solidFill>
                <a:latin typeface="+mn-ea"/>
              </a:rPr>
              <a:t> 한 페이지 내에 회원등록</a:t>
            </a:r>
            <a:r>
              <a:rPr lang="en-US" altLang="ko-KR" sz="13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300" b="1">
                <a:solidFill>
                  <a:schemeClr val="bg1"/>
                </a:solidFill>
                <a:latin typeface="+mn-ea"/>
              </a:rPr>
              <a:t>수정</a:t>
            </a:r>
            <a:r>
              <a:rPr lang="en-US" altLang="ko-KR" sz="13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300" b="1">
                <a:solidFill>
                  <a:schemeClr val="bg1"/>
                </a:solidFill>
                <a:latin typeface="+mn-ea"/>
              </a:rPr>
              <a:t>보기를 한 영역에서 가능하게 함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1300" b="1">
                <a:solidFill>
                  <a:srgbClr val="808080"/>
                </a:solidFill>
                <a:latin typeface="+mn-ea"/>
              </a:rPr>
              <a:t>*</a:t>
            </a:r>
            <a:r>
              <a:rPr lang="ko-KR" altLang="en-US" sz="1300" b="1">
                <a:solidFill>
                  <a:srgbClr val="808080"/>
                </a:solidFill>
                <a:latin typeface="+mn-ea"/>
              </a:rPr>
              <a:t> </a:t>
            </a:r>
            <a:r>
              <a:rPr lang="en-US" altLang="ko-KR" sz="1300" b="1">
                <a:solidFill>
                  <a:srgbClr val="808080"/>
                </a:solidFill>
                <a:latin typeface="+mn-ea"/>
              </a:rPr>
              <a:t>AJAX</a:t>
            </a:r>
            <a:r>
              <a:rPr lang="ko-KR" altLang="en-US" sz="1300" b="1">
                <a:solidFill>
                  <a:srgbClr val="808080"/>
                </a:solidFill>
                <a:latin typeface="+mn-ea"/>
              </a:rPr>
              <a:t>를 활용</a:t>
            </a:r>
            <a:endParaRPr lang="ko-KR" altLang="en-US" sz="1300" b="1">
              <a:solidFill>
                <a:srgbClr val="808080"/>
              </a:solidFill>
              <a:latin typeface="+mn-ea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rcRect l="55790" r="33720"/>
          <a:stretch>
            <a:fillRect/>
          </a:stretch>
        </p:blipFill>
        <p:spPr>
          <a:xfrm>
            <a:off x="5124449" y="4667377"/>
            <a:ext cx="1535913" cy="342651"/>
          </a:xfrm>
          <a:prstGeom prst="rect">
            <a:avLst/>
          </a:prstGeom>
        </p:spPr>
      </p:pic>
      <p:sp>
        <p:nvSpPr>
          <p:cNvPr id="26" name="직사각형 12"/>
          <p:cNvSpPr/>
          <p:nvPr/>
        </p:nvSpPr>
        <p:spPr>
          <a:xfrm flipV="1">
            <a:off x="5808084" y="4657725"/>
            <a:ext cx="306966" cy="375359"/>
          </a:xfrm>
          <a:prstGeom prst="rect">
            <a:avLst/>
          </a:prstGeom>
          <a:noFill/>
          <a:ln w="25400">
            <a:solidFill>
              <a:srgbClr val="6182d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0080" y="2769824"/>
            <a:ext cx="1158340" cy="1051651"/>
          </a:xfrm>
          <a:prstGeom prst="rect">
            <a:avLst/>
          </a:prstGeom>
        </p:spPr>
      </p:pic>
      <p:sp>
        <p:nvSpPr>
          <p:cNvPr id="28" name="직사각형 12"/>
          <p:cNvSpPr/>
          <p:nvPr/>
        </p:nvSpPr>
        <p:spPr>
          <a:xfrm flipV="1">
            <a:off x="1211023" y="3429000"/>
            <a:ext cx="278391" cy="37535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12"/>
          <p:cNvSpPr/>
          <p:nvPr/>
        </p:nvSpPr>
        <p:spPr>
          <a:xfrm flipV="1">
            <a:off x="1525348" y="3429000"/>
            <a:ext cx="278391" cy="37535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16"/>
          <p:cNvSpPr/>
          <p:nvPr/>
        </p:nvSpPr>
        <p:spPr>
          <a:xfrm>
            <a:off x="1093007" y="4305302"/>
            <a:ext cx="1324847" cy="337259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b="1">
                <a:solidFill>
                  <a:schemeClr val="dk1"/>
                </a:solidFill>
                <a:latin typeface="+mn-ea"/>
              </a:rPr>
              <a:t>사진 추가</a:t>
            </a:r>
            <a:r>
              <a:rPr lang="en-US" altLang="ko-KR" sz="1300" b="1">
                <a:solidFill>
                  <a:schemeClr val="dk1"/>
                </a:solidFill>
                <a:latin typeface="+mn-ea"/>
              </a:rPr>
              <a:t>/</a:t>
            </a:r>
            <a:r>
              <a:rPr lang="ko-KR" altLang="en-US" sz="1300" b="1">
                <a:solidFill>
                  <a:schemeClr val="dk1"/>
                </a:solidFill>
                <a:latin typeface="+mn-ea"/>
              </a:rPr>
              <a:t>삭제</a:t>
            </a:r>
            <a:endParaRPr lang="ko-KR" altLang="en-US" sz="1300" b="1">
              <a:solidFill>
                <a:schemeClr val="dk1"/>
              </a:solidFill>
              <a:latin typeface="+mn-ea"/>
            </a:endParaRPr>
          </a:p>
        </p:txBody>
      </p:sp>
      <p:cxnSp>
        <p:nvCxnSpPr>
          <p:cNvPr id="31" name="직선 화살표 연결선 19"/>
          <p:cNvCxnSpPr>
            <a:endCxn id="30" idx="0"/>
          </p:cNvCxnSpPr>
          <p:nvPr/>
        </p:nvCxnSpPr>
        <p:spPr>
          <a:xfrm rot="16200000" flipH="1">
            <a:off x="1389683" y="3939554"/>
            <a:ext cx="481014" cy="250481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"/>
          <p:cNvCxnSpPr/>
          <p:nvPr/>
        </p:nvCxnSpPr>
        <p:spPr>
          <a:xfrm>
            <a:off x="2162175" y="2709862"/>
            <a:ext cx="1390650" cy="847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"/>
          <p:cNvCxnSpPr/>
          <p:nvPr/>
        </p:nvCxnSpPr>
        <p:spPr>
          <a:xfrm>
            <a:off x="2209800" y="3805237"/>
            <a:ext cx="1343025" cy="95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1" animBg="1"/>
      <p:bldP spid="18" grpId="2" animBg="1"/>
      <p:bldP spid="22" grpId="3" animBg="1"/>
      <p:bldP spid="23" grpId="4" animBg="1"/>
      <p:bldP spid="26" grpId="5" animBg="1"/>
      <p:bldP spid="28" grpId="6" animBg="1"/>
      <p:bldP spid="29" grpId="7" animBg="1"/>
      <p:bldP spid="30" grpId="8" animBg="1"/>
    </p:bld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2923" y="2237085"/>
            <a:ext cx="6236010" cy="30900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>
                <a:latin typeface="+mn-ea"/>
                <a:ea typeface="+mn-ea"/>
              </a:rPr>
              <a:t>Admin Page(</a:t>
            </a:r>
            <a:r>
              <a:rPr lang="ko-KR" altLang="en-US">
                <a:latin typeface="+mn-ea"/>
                <a:ea typeface="+mn-ea"/>
              </a:rPr>
              <a:t>관리자 기능</a:t>
            </a:r>
            <a:r>
              <a:rPr lang="en-US" altLang="ko-KR">
                <a:latin typeface="+mn-ea"/>
                <a:ea typeface="+mn-ea"/>
              </a:rPr>
              <a:t>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300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Admin 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회원 등록하기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(2)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 </a:t>
            </a:r>
            <a:endParaRPr lang="ko-KR" altLang="en-US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en-US" altLang="ko-KR" sz="300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ko-KR" altLang="en-US" sz="300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2287718" y="2976589"/>
            <a:ext cx="2514732" cy="63338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559168" y="5492846"/>
            <a:ext cx="1353422" cy="1006318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우편번호로 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기본 주소 찾기 </a:t>
            </a:r>
            <a:r>
              <a:rPr lang="en-US" altLang="ko-KR" sz="1500" b="1">
                <a:solidFill>
                  <a:schemeClr val="bg1"/>
                </a:solidFill>
                <a:latin typeface="+mn-ea"/>
              </a:rPr>
              <a:t>api</a:t>
            </a:r>
            <a:r>
              <a:rPr lang="ko-KR" altLang="en-US" sz="1500" b="1">
                <a:solidFill>
                  <a:schemeClr val="bg1"/>
                </a:solidFill>
                <a:latin typeface="+mn-ea"/>
              </a:rPr>
              <a:t>로 구현</a:t>
            </a:r>
            <a:endParaRPr lang="en-US" altLang="ko-KR" sz="1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2316293" y="3645689"/>
            <a:ext cx="2411437" cy="29969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485839" y="5237604"/>
            <a:ext cx="1353422" cy="1072268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bg1"/>
                </a:solidFill>
                <a:latin typeface="+mn-ea"/>
              </a:rPr>
              <a:t>무통장 입금 </a:t>
            </a:r>
            <a:r>
              <a:rPr lang="en-US" altLang="ko-KR" sz="1400" b="1">
                <a:solidFill>
                  <a:schemeClr val="bg1"/>
                </a:solidFill>
                <a:latin typeface="+mn-ea"/>
              </a:rPr>
              <a:t>/</a:t>
            </a:r>
            <a:endParaRPr lang="en-US" altLang="ko-KR" sz="14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400" b="1">
                <a:solidFill>
                  <a:schemeClr val="bg1"/>
                </a:solidFill>
                <a:latin typeface="+mn-ea"/>
              </a:rPr>
              <a:t>카드 결제 </a:t>
            </a:r>
            <a:r>
              <a:rPr lang="en-US" altLang="ko-KR" sz="1400" b="1">
                <a:solidFill>
                  <a:schemeClr val="bg1"/>
                </a:solidFill>
                <a:latin typeface="+mn-ea"/>
              </a:rPr>
              <a:t>/ </a:t>
            </a:r>
            <a:endParaRPr lang="en-US" altLang="ko-KR" sz="14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400" b="1">
                <a:solidFill>
                  <a:schemeClr val="bg1"/>
                </a:solidFill>
                <a:latin typeface="+mn-ea"/>
              </a:rPr>
              <a:t>가상 계좌 </a:t>
            </a:r>
            <a:r>
              <a:rPr lang="en-US" altLang="ko-KR" sz="1400" b="1">
                <a:solidFill>
                  <a:schemeClr val="bg1"/>
                </a:solidFill>
                <a:latin typeface="+mn-ea"/>
              </a:rPr>
              <a:t>/</a:t>
            </a:r>
            <a:endParaRPr lang="en-US" altLang="ko-KR" sz="14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400" b="1">
                <a:solidFill>
                  <a:schemeClr val="bg1"/>
                </a:solidFill>
                <a:latin typeface="+mn-ea"/>
              </a:rPr>
              <a:t>휴대폰 결제 </a:t>
            </a:r>
            <a:endParaRPr lang="ko-KR" altLang="en-US" sz="14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  <a:latin typeface="+mn-ea"/>
              </a:rPr>
              <a:t>Select</a:t>
            </a:r>
            <a:r>
              <a:rPr lang="ko-KR" altLang="en-US" sz="1400" b="1">
                <a:solidFill>
                  <a:schemeClr val="bg1"/>
                </a:solidFill>
                <a:latin typeface="+mn-ea"/>
              </a:rPr>
              <a:t>로 구현</a:t>
            </a:r>
            <a:r>
              <a:rPr lang="en-US" altLang="ko-KR" sz="1400" b="1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4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93040" y="2203881"/>
            <a:ext cx="4707622" cy="221271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87046" y="4379270"/>
            <a:ext cx="4172860" cy="2283028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3175" y="2815382"/>
            <a:ext cx="1748370" cy="1773668"/>
          </a:xfrm>
          <a:prstGeom prst="rect">
            <a:avLst/>
          </a:prstGeom>
        </p:spPr>
      </p:pic>
      <p:cxnSp>
        <p:nvCxnSpPr>
          <p:cNvPr id="42" name=""/>
          <p:cNvCxnSpPr>
            <a:endCxn id="19" idx="0"/>
          </p:cNvCxnSpPr>
          <p:nvPr/>
        </p:nvCxnSpPr>
        <p:spPr>
          <a:xfrm rot="16200000" flipH="1">
            <a:off x="1128678" y="4385645"/>
            <a:ext cx="2209090" cy="5311"/>
          </a:xfrm>
          <a:prstGeom prst="bentConnector3">
            <a:avLst>
              <a:gd name="adj1" fmla="val 50000"/>
            </a:avLst>
          </a:prstGeom>
          <a:ln w="28575">
            <a:solidFill>
              <a:srgbClr val="42c7f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"/>
          <p:cNvCxnSpPr>
            <a:stCxn id="24" idx="3"/>
            <a:endCxn id="30" idx="0"/>
          </p:cNvCxnSpPr>
          <p:nvPr/>
        </p:nvCxnSpPr>
        <p:spPr>
          <a:xfrm>
            <a:off x="4727730" y="3795536"/>
            <a:ext cx="434820" cy="1442068"/>
          </a:xfrm>
          <a:prstGeom prst="bentConnector2">
            <a:avLst/>
          </a:prstGeom>
          <a:ln w="28575">
            <a:solidFill>
              <a:srgbClr val="42c7f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1" animBg="1"/>
      <p:bldP spid="24" grpId="2" animBg="1"/>
      <p:bldP spid="30" grpId="3" animBg="1"/>
    </p:bld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>
                <a:latin typeface="+mn-ea"/>
                <a:ea typeface="+mn-ea"/>
              </a:rPr>
              <a:t>Admin Page(</a:t>
            </a:r>
            <a:r>
              <a:rPr lang="ko-KR" altLang="en-US">
                <a:latin typeface="+mn-ea"/>
                <a:ea typeface="+mn-ea"/>
              </a:rPr>
              <a:t>관리자 기능</a:t>
            </a:r>
            <a:r>
              <a:rPr lang="en-US" altLang="ko-KR">
                <a:latin typeface="+mn-ea"/>
                <a:ea typeface="+mn-ea"/>
              </a:rPr>
              <a:t>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426464" y="1600201"/>
            <a:ext cx="10155936" cy="687387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300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Admin 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회원 등록하기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(3)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 </a:t>
            </a:r>
            <a:endParaRPr lang="ko-KR" altLang="en-US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en-US" altLang="ko-KR" sz="300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ko-KR" altLang="en-US" sz="3000">
              <a:solidFill>
                <a:schemeClr val="bg1"/>
              </a:solidFill>
            </a:endParaRPr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2"/>
          <a:srcRect r="54090"/>
          <a:stretch>
            <a:fillRect/>
          </a:stretch>
        </p:blipFill>
        <p:spPr>
          <a:xfrm>
            <a:off x="1091316" y="2760245"/>
            <a:ext cx="2150707" cy="1889960"/>
          </a:xfrm>
          <a:prstGeom prst="rect">
            <a:avLst/>
          </a:prstGeom>
        </p:spPr>
      </p:pic>
      <p:sp>
        <p:nvSpPr>
          <p:cNvPr id="48" name=""/>
          <p:cNvSpPr txBox="1"/>
          <p:nvPr/>
        </p:nvSpPr>
        <p:spPr>
          <a:xfrm>
            <a:off x="1187570" y="2358246"/>
            <a:ext cx="2543894" cy="363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dk1"/>
                </a:solidFill>
              </a:rPr>
              <a:t>*</a:t>
            </a:r>
            <a:r>
              <a:rPr lang="ko-KR" altLang="en-US">
                <a:solidFill>
                  <a:schemeClr val="dk1"/>
                </a:solidFill>
              </a:rPr>
              <a:t> 이메일과 </a:t>
            </a:r>
            <a:r>
              <a:rPr lang="en-US" altLang="ko-KR">
                <a:solidFill>
                  <a:schemeClr val="dk1"/>
                </a:solidFill>
              </a:rPr>
              <a:t>PW</a:t>
            </a:r>
            <a:r>
              <a:rPr lang="ko-KR" altLang="en-US">
                <a:solidFill>
                  <a:schemeClr val="dk1"/>
                </a:solidFill>
              </a:rPr>
              <a:t> 정규식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7670" y="4590951"/>
            <a:ext cx="1888032" cy="2070519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29645" y="2937452"/>
            <a:ext cx="2408310" cy="709045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5"/>
          <a:srcRect l="21650" r="8820"/>
          <a:stretch>
            <a:fillRect/>
          </a:stretch>
        </p:blipFill>
        <p:spPr>
          <a:xfrm>
            <a:off x="2540709" y="4219575"/>
            <a:ext cx="2488490" cy="741928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6"/>
          <a:srcRect t="46950"/>
          <a:stretch>
            <a:fillRect/>
          </a:stretch>
        </p:blipFill>
        <p:spPr>
          <a:xfrm>
            <a:off x="8549307" y="4885997"/>
            <a:ext cx="3195020" cy="1905328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232736" y="2242041"/>
            <a:ext cx="5410993" cy="2583467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8"/>
          <a:srcRect b="53050"/>
          <a:stretch>
            <a:fillRect/>
          </a:stretch>
        </p:blipFill>
        <p:spPr>
          <a:xfrm>
            <a:off x="5162549" y="4914571"/>
            <a:ext cx="3195020" cy="1686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/>
          <p:cNvPicPr>
            <a:picLocks noChangeAspect="1"/>
          </p:cNvPicPr>
          <p:nvPr/>
        </p:nvPicPr>
        <p:blipFill rotWithShape="1">
          <a:blip r:embed="rId2"/>
          <a:srcRect l="18880" t="44060" r="17100"/>
          <a:stretch>
            <a:fillRect/>
          </a:stretch>
        </p:blipFill>
        <p:spPr>
          <a:xfrm>
            <a:off x="357458" y="2291239"/>
            <a:ext cx="7534168" cy="22755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>
                <a:latin typeface="+mn-ea"/>
                <a:ea typeface="+mn-ea"/>
              </a:rPr>
              <a:t>Admin Page(</a:t>
            </a:r>
            <a:r>
              <a:rPr lang="ko-KR" altLang="en-US">
                <a:latin typeface="+mn-ea"/>
                <a:ea typeface="+mn-ea"/>
              </a:rPr>
              <a:t>관리자 기능</a:t>
            </a:r>
            <a:r>
              <a:rPr lang="en-US" altLang="ko-KR">
                <a:latin typeface="+mn-ea"/>
                <a:ea typeface="+mn-ea"/>
              </a:rPr>
              <a:t>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426464" y="1600201"/>
            <a:ext cx="10155936" cy="687387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300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Admin 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회원 등록하기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(4)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 </a:t>
            </a:r>
            <a:endParaRPr lang="ko-KR" altLang="en-US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en-US" altLang="ko-KR" sz="300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ko-KR" altLang="en-US" sz="300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4068893" y="3279152"/>
            <a:ext cx="1325587" cy="29969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4" name=""/>
          <p:cNvCxnSpPr>
            <a:stCxn id="24" idx="3"/>
            <a:endCxn id="30" idx="1"/>
          </p:cNvCxnSpPr>
          <p:nvPr/>
        </p:nvCxnSpPr>
        <p:spPr>
          <a:xfrm flipV="1">
            <a:off x="5394480" y="3045266"/>
            <a:ext cx="1234485" cy="383734"/>
          </a:xfrm>
          <a:prstGeom prst="bentConnector3">
            <a:avLst>
              <a:gd name="adj1" fmla="val 50000"/>
            </a:avLst>
          </a:prstGeom>
          <a:ln w="28575">
            <a:solidFill>
              <a:srgbClr val="42c7f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67191" y="1979148"/>
            <a:ext cx="4724809" cy="337595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6628965" y="2509132"/>
            <a:ext cx="1353422" cy="1072268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bg1"/>
                </a:solidFill>
                <a:latin typeface="+mn-ea"/>
              </a:rPr>
              <a:t>모든 </a:t>
            </a:r>
            <a:r>
              <a:rPr lang="en-US" altLang="ko-KR" sz="1400" b="1">
                <a:solidFill>
                  <a:schemeClr val="bg1"/>
                </a:solidFill>
                <a:latin typeface="+mn-ea"/>
              </a:rPr>
              <a:t>text,</a:t>
            </a:r>
            <a:r>
              <a:rPr lang="ko-KR" altLang="en-US" sz="1400" b="1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+mn-ea"/>
              </a:rPr>
              <a:t>select</a:t>
            </a:r>
            <a:r>
              <a:rPr lang="ko-KR" altLang="en-US" sz="1400" b="1">
                <a:solidFill>
                  <a:schemeClr val="bg1"/>
                </a:solidFill>
                <a:latin typeface="+mn-ea"/>
              </a:rPr>
              <a:t>영역 초기화 버튼</a:t>
            </a:r>
            <a:endParaRPr lang="ko-KR" altLang="en-US" sz="14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직사각형 14"/>
          <p:cNvSpPr/>
          <p:nvPr/>
        </p:nvSpPr>
        <p:spPr>
          <a:xfrm flipV="1">
            <a:off x="2238373" y="3288519"/>
            <a:ext cx="1066932" cy="280961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8" name=""/>
          <p:cNvCxnSpPr>
            <a:stCxn id="47" idx="0"/>
            <a:endCxn id="49" idx="0"/>
          </p:cNvCxnSpPr>
          <p:nvPr/>
        </p:nvCxnSpPr>
        <p:spPr>
          <a:xfrm rot="5400000">
            <a:off x="1914849" y="3033260"/>
            <a:ext cx="320770" cy="1393210"/>
          </a:xfrm>
          <a:prstGeom prst="bentConnector3">
            <a:avLst>
              <a:gd name="adj1" fmla="val 50000"/>
            </a:avLst>
          </a:prstGeom>
          <a:ln w="28575">
            <a:solidFill>
              <a:srgbClr val="42c7f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18"/>
          <p:cNvSpPr/>
          <p:nvPr/>
        </p:nvSpPr>
        <p:spPr>
          <a:xfrm>
            <a:off x="701918" y="3890251"/>
            <a:ext cx="1353422" cy="1006318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회원 등록 버튼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57761" y="3821096"/>
            <a:ext cx="2904864" cy="30369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1" animBg="1"/>
      <p:bldP spid="47" grpId="2" animBg="1"/>
      <p:bldP spid="49" grpId="3" animBg="1"/>
    </p:bld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6299" y="2689616"/>
            <a:ext cx="6096000" cy="30063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>
                <a:latin typeface="+mn-ea"/>
                <a:ea typeface="+mn-ea"/>
              </a:rPr>
              <a:t>Admin Page(</a:t>
            </a:r>
            <a:r>
              <a:rPr lang="ko-KR" altLang="en-US">
                <a:latin typeface="+mn-ea"/>
                <a:ea typeface="+mn-ea"/>
              </a:rPr>
              <a:t>관리자 기능</a:t>
            </a:r>
            <a:r>
              <a:rPr lang="en-US" altLang="ko-KR">
                <a:latin typeface="+mn-ea"/>
                <a:ea typeface="+mn-ea"/>
              </a:rPr>
              <a:t>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300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Admin 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회원 수정하기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(1)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 </a:t>
            </a:r>
            <a:endParaRPr lang="ko-KR" altLang="en-US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en-US" altLang="ko-KR" sz="300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ko-KR" altLang="en-US" sz="300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flipV="1">
            <a:off x="3554173" y="3552825"/>
            <a:ext cx="345066" cy="632534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4" name="직선 화살표 연결선 13"/>
          <p:cNvCxnSpPr>
            <a:stCxn id="13" idx="3"/>
            <a:endCxn id="17" idx="1"/>
          </p:cNvCxnSpPr>
          <p:nvPr/>
        </p:nvCxnSpPr>
        <p:spPr>
          <a:xfrm flipV="1">
            <a:off x="3899239" y="3429000"/>
            <a:ext cx="1191437" cy="440092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 flipV="1">
            <a:off x="2563572" y="4263316"/>
            <a:ext cx="2494572" cy="1433558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9"/>
          <p:cNvCxnSpPr>
            <a:stCxn id="18" idx="0"/>
            <a:endCxn id="22" idx="0"/>
          </p:cNvCxnSpPr>
          <p:nvPr/>
        </p:nvCxnSpPr>
        <p:spPr>
          <a:xfrm rot="5400000">
            <a:off x="3510022" y="5818743"/>
            <a:ext cx="422706" cy="178967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12"/>
          <p:cNvSpPr/>
          <p:nvPr/>
        </p:nvSpPr>
        <p:spPr>
          <a:xfrm flipV="1">
            <a:off x="2601673" y="4305300"/>
            <a:ext cx="754641" cy="270584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955180" y="6119580"/>
            <a:ext cx="1353422" cy="5182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본 데이터를 읽어옴</a:t>
            </a:r>
            <a:endParaRPr lang="ko-KR" altLang="en-US" sz="15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0599" y="2237826"/>
            <a:ext cx="10668001" cy="284328"/>
          </a:xfrm>
          <a:prstGeom prst="rect">
            <a:avLst/>
          </a:prstGeom>
        </p:spPr>
      </p:pic>
      <p:sp>
        <p:nvSpPr>
          <p:cNvPr id="27" name="직사각형 12"/>
          <p:cNvSpPr/>
          <p:nvPr/>
        </p:nvSpPr>
        <p:spPr>
          <a:xfrm flipV="1">
            <a:off x="10650297" y="2228851"/>
            <a:ext cx="345066" cy="26105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화살표 연결선 19"/>
          <p:cNvCxnSpPr>
            <a:stCxn id="28" idx="1"/>
            <a:endCxn id="30" idx="3"/>
          </p:cNvCxnSpPr>
          <p:nvPr/>
        </p:nvCxnSpPr>
        <p:spPr>
          <a:xfrm rot="10800000">
            <a:off x="1984501" y="4048910"/>
            <a:ext cx="617171" cy="391681"/>
          </a:xfrm>
          <a:prstGeom prst="straightConnector1">
            <a:avLst/>
          </a:prstGeom>
          <a:solidFill>
            <a:schemeClr val="lt1"/>
          </a:solidFill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1"/>
          <p:cNvSpPr/>
          <p:nvPr/>
        </p:nvSpPr>
        <p:spPr>
          <a:xfrm>
            <a:off x="631079" y="3727881"/>
            <a:ext cx="1353422" cy="642059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b="1">
                <a:solidFill>
                  <a:schemeClr val="bg1"/>
                </a:solidFill>
                <a:latin typeface="+mn-ea"/>
              </a:rPr>
              <a:t>이메일은 </a:t>
            </a:r>
            <a:r>
              <a:rPr lang="en-US" altLang="ko-KR" sz="1300" b="1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300" b="1">
                <a:solidFill>
                  <a:schemeClr val="bg1"/>
                </a:solidFill>
                <a:latin typeface="+mn-ea"/>
              </a:rPr>
              <a:t>수정불가</a:t>
            </a:r>
            <a:r>
              <a:rPr lang="en-US" altLang="ko-KR" sz="1300" b="1">
                <a:solidFill>
                  <a:schemeClr val="bg1"/>
                </a:solidFill>
                <a:latin typeface="+mn-ea"/>
              </a:rPr>
              <a:t>”</a:t>
            </a:r>
            <a:r>
              <a:rPr lang="ko-KR" altLang="en-US" sz="1300" b="1">
                <a:solidFill>
                  <a:schemeClr val="bg1"/>
                </a:solidFill>
                <a:latin typeface="+mn-ea"/>
              </a:rPr>
              <a:t>라고 뜨게 된다</a:t>
            </a:r>
            <a:endParaRPr lang="ko-KR" altLang="en-US" sz="13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1910" y="2937475"/>
            <a:ext cx="1428878" cy="792548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32094" y="2943066"/>
            <a:ext cx="4739568" cy="298164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090676" y="2784120"/>
            <a:ext cx="2010647" cy="1289759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프로필 사진 수정가능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200" b="1">
                <a:solidFill>
                  <a:schemeClr val="bg1"/>
                </a:solidFill>
                <a:latin typeface="+mn-ea"/>
              </a:rPr>
              <a:t>상단에는 등록된 사진을 불러오며 하단에는 새로 등록할 사진영역으로 되어있음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000" b="1">
                <a:solidFill>
                  <a:srgbClr val="808080"/>
                </a:solidFill>
                <a:latin typeface="+mn-ea"/>
              </a:rPr>
              <a:t>설정하지 않으면 자동으로 기본 사진으로 등록됨</a:t>
            </a:r>
            <a:endParaRPr lang="ko-KR" altLang="en-US" sz="1000" b="1">
              <a:solidFill>
                <a:srgbClr val="80808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1" animBg="1"/>
      <p:bldP spid="18" grpId="2" animBg="1"/>
      <p:bldP spid="22" grpId="3" animBg="1"/>
      <p:bldP spid="27" grpId="4" animBg="1"/>
      <p:bldP spid="28" grpId="5" animBg="1"/>
      <p:bldP spid="30" grpId="6" animBg="1"/>
    </p:bld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8394" y="2920250"/>
            <a:ext cx="5595638" cy="19879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>
                <a:latin typeface="+mn-ea"/>
                <a:ea typeface="+mn-ea"/>
              </a:rPr>
              <a:t>Admin Page(</a:t>
            </a:r>
            <a:r>
              <a:rPr lang="ko-KR" altLang="en-US">
                <a:latin typeface="+mn-ea"/>
                <a:ea typeface="+mn-ea"/>
              </a:rPr>
              <a:t>관리자 기능</a:t>
            </a:r>
            <a:r>
              <a:rPr lang="en-US" altLang="ko-KR">
                <a:latin typeface="+mn-ea"/>
                <a:ea typeface="+mn-ea"/>
              </a:rPr>
              <a:t>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300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>
                <a:solidFill>
                  <a:schemeClr val="bg1"/>
                </a:solidFill>
                <a:latin typeface="+mn-ea"/>
              </a:rPr>
              <a:t> Admin </a:t>
            </a:r>
            <a:r>
              <a:rPr lang="ko-KR" altLang="en-US" sz="3000">
                <a:solidFill>
                  <a:schemeClr val="bg1"/>
                </a:solidFill>
                <a:latin typeface="+mn-ea"/>
              </a:rPr>
              <a:t>회원 수정하기</a:t>
            </a:r>
            <a:r>
              <a:rPr lang="en-US" altLang="ko-KR" sz="3000">
                <a:solidFill>
                  <a:schemeClr val="bg1"/>
                </a:solidFill>
                <a:latin typeface="+mn-ea"/>
              </a:rPr>
              <a:t>(2)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 </a:t>
            </a:r>
            <a:endParaRPr lang="ko-KR" altLang="en-US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en-US" altLang="ko-KR" sz="300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ko-KR" altLang="en-US" sz="300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flipV="1">
            <a:off x="2760011" y="4042968"/>
            <a:ext cx="1016419" cy="267487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684538" y="5035305"/>
            <a:ext cx="2515472" cy="10929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b="1">
                <a:solidFill>
                  <a:schemeClr val="bg1"/>
                </a:solidFill>
                <a:latin typeface="+mn-ea"/>
              </a:rPr>
              <a:t>수정 클릭 시</a:t>
            </a:r>
            <a:r>
              <a:rPr lang="en-US" altLang="ko-KR" sz="1300" b="1">
                <a:solidFill>
                  <a:schemeClr val="bg1"/>
                </a:solidFill>
                <a:latin typeface="+mn-ea"/>
              </a:rPr>
              <a:t>:</a:t>
            </a:r>
            <a:endParaRPr lang="en-US" altLang="ko-KR" sz="13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300" b="1">
                <a:solidFill>
                  <a:schemeClr val="bg1"/>
                </a:solidFill>
                <a:latin typeface="+mn-ea"/>
              </a:rPr>
              <a:t>회원 수정</a:t>
            </a:r>
            <a:r>
              <a:rPr lang="en-US" altLang="ko-KR" sz="1300" b="1">
                <a:solidFill>
                  <a:schemeClr val="bg1"/>
                </a:solidFill>
                <a:latin typeface="+mn-ea"/>
              </a:rPr>
              <a:t>,</a:t>
            </a:r>
            <a:endParaRPr lang="ko-KR" altLang="en-US" sz="13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300" b="1">
                <a:solidFill>
                  <a:schemeClr val="bg1"/>
                </a:solidFill>
                <a:latin typeface="+mn-ea"/>
              </a:rPr>
              <a:t>회원등록창으로 가기 클릭 시 </a:t>
            </a:r>
            <a:r>
              <a:rPr lang="en-US" altLang="ko-KR" sz="1300" b="1">
                <a:solidFill>
                  <a:schemeClr val="bg1"/>
                </a:solidFill>
                <a:latin typeface="+mn-ea"/>
              </a:rPr>
              <a:t>: </a:t>
            </a:r>
            <a:endParaRPr lang="ko-KR" altLang="en-US" sz="1300" b="1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300" b="1">
                <a:solidFill>
                  <a:schemeClr val="bg1"/>
                </a:solidFill>
                <a:latin typeface="+mn-ea"/>
              </a:rPr>
              <a:t>회원 등록창으로 돌아감</a:t>
            </a:r>
            <a:endParaRPr lang="en-US" altLang="ko-KR" sz="14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23301" y="1714500"/>
            <a:ext cx="4712246" cy="3429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07419" y="5160321"/>
            <a:ext cx="4018371" cy="13203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50826" y="1692573"/>
            <a:ext cx="5030085" cy="378299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81027" y="5494189"/>
            <a:ext cx="3727142" cy="1263950"/>
          </a:xfrm>
          <a:prstGeom prst="rect">
            <a:avLst/>
          </a:prstGeom>
        </p:spPr>
      </p:pic>
      <p:sp>
        <p:nvSpPr>
          <p:cNvPr id="22" name="직사각형 12"/>
          <p:cNvSpPr/>
          <p:nvPr/>
        </p:nvSpPr>
        <p:spPr>
          <a:xfrm flipV="1">
            <a:off x="4607861" y="4042968"/>
            <a:ext cx="1016419" cy="267487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"/>
          <p:cNvCxnSpPr>
            <a:stCxn id="13" idx="0"/>
            <a:endCxn id="17" idx="0"/>
          </p:cNvCxnSpPr>
          <p:nvPr/>
        </p:nvCxnSpPr>
        <p:spPr>
          <a:xfrm rot="5400000" flipV="1">
            <a:off x="3742822" y="3835853"/>
            <a:ext cx="724850" cy="1674053"/>
          </a:xfrm>
          <a:prstGeom prst="bentConnector3">
            <a:avLst>
              <a:gd name="adj1" fmla="val 50000"/>
            </a:avLst>
          </a:prstGeom>
          <a:ln w="28575">
            <a:solidFill>
              <a:srgbClr val="42c7f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"/>
          <p:cNvCxnSpPr>
            <a:stCxn id="22" idx="0"/>
            <a:endCxn id="17" idx="0"/>
          </p:cNvCxnSpPr>
          <p:nvPr/>
        </p:nvCxnSpPr>
        <p:spPr>
          <a:xfrm rot="5400000">
            <a:off x="4666747" y="4585981"/>
            <a:ext cx="724850" cy="173797"/>
          </a:xfrm>
          <a:prstGeom prst="bentConnector3">
            <a:avLst>
              <a:gd name="adj1" fmla="val 50000"/>
            </a:avLst>
          </a:prstGeom>
          <a:ln w="28575">
            <a:solidFill>
              <a:srgbClr val="42c7f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95035" y="5032957"/>
            <a:ext cx="3258029" cy="714519"/>
          </a:xfrm>
          <a:prstGeom prst="rect">
            <a:avLst/>
          </a:prstGeom>
        </p:spPr>
      </p:pic>
      <p:cxnSp>
        <p:nvCxnSpPr>
          <p:cNvPr id="27" name=""/>
          <p:cNvCxnSpPr>
            <a:stCxn id="17" idx="1"/>
          </p:cNvCxnSpPr>
          <p:nvPr/>
        </p:nvCxnSpPr>
        <p:spPr>
          <a:xfrm rot="10800000">
            <a:off x="3286126" y="5481637"/>
            <a:ext cx="398412" cy="100152"/>
          </a:xfrm>
          <a:prstGeom prst="straightConnector1">
            <a:avLst/>
          </a:prstGeom>
          <a:ln w="19050">
            <a:solidFill>
              <a:srgbClr val="ff0000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1" animBg="1"/>
      <p:bldP spid="22" grpId="2" animBg="1"/>
    </p:bld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9674" y="2380342"/>
            <a:ext cx="5848349" cy="25503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>
                <a:latin typeface="+mn-ea"/>
                <a:ea typeface="+mn-ea"/>
              </a:rPr>
              <a:t>Admin Page(</a:t>
            </a:r>
            <a:r>
              <a:rPr lang="ko-KR" altLang="en-US">
                <a:latin typeface="+mn-ea"/>
                <a:ea typeface="+mn-ea"/>
              </a:rPr>
              <a:t>관리자 기능</a:t>
            </a:r>
            <a:r>
              <a:rPr lang="en-US" altLang="ko-KR">
                <a:latin typeface="+mn-ea"/>
                <a:ea typeface="+mn-ea"/>
              </a:rPr>
              <a:t>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300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Admin 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회원 삭제하기 </a:t>
            </a:r>
            <a:endParaRPr lang="ko-KR" altLang="en-US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en-US" altLang="ko-KR" sz="300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ko-KR" altLang="en-US" sz="300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flipV="1">
            <a:off x="6735099" y="3750824"/>
            <a:ext cx="186432" cy="192803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화살표 연결선 28"/>
          <p:cNvCxnSpPr>
            <a:stCxn id="28" idx="0"/>
            <a:endCxn id="33" idx="0"/>
          </p:cNvCxnSpPr>
          <p:nvPr/>
        </p:nvCxnSpPr>
        <p:spPr>
          <a:xfrm rot="16200000" flipH="1">
            <a:off x="6091654" y="4680289"/>
            <a:ext cx="2101974" cy="62865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6780255" y="6045601"/>
            <a:ext cx="1353422" cy="5415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휴지통 아이콘 선택</a:t>
            </a:r>
            <a:endParaRPr lang="en-US" altLang="ko-KR" sz="1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화살표: 아래쪽 34"/>
          <p:cNvSpPr/>
          <p:nvPr/>
        </p:nvSpPr>
        <p:spPr>
          <a:xfrm rot="16200000">
            <a:off x="7970568" y="3157440"/>
            <a:ext cx="110334" cy="432787"/>
          </a:xfrm>
          <a:prstGeom prst="downArrow">
            <a:avLst>
              <a:gd name="adj1" fmla="val 50000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95431" y="2960722"/>
            <a:ext cx="2684505" cy="79593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597737" y="2520941"/>
            <a:ext cx="14798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0000"/>
                </a:solidFill>
                <a:latin typeface="+mn-ea"/>
              </a:rPr>
              <a:t>Alert </a:t>
            </a:r>
            <a:r>
              <a:rPr lang="ko-KR" altLang="en-US">
                <a:solidFill>
                  <a:srgbClr val="ff0000"/>
                </a:solidFill>
                <a:latin typeface="+mn-ea"/>
              </a:rPr>
              <a:t>창 표시</a:t>
            </a:r>
            <a:endParaRPr lang="ko-KR" altLang="en-US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717162" y="3429000"/>
            <a:ext cx="432620" cy="203623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10922428" y="3644268"/>
            <a:ext cx="0" cy="511277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0245717" y="4177279"/>
            <a:ext cx="1353422" cy="5415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+mn-ea"/>
              </a:rPr>
              <a:t>확인 버튼 클릭 시 삭제</a:t>
            </a:r>
            <a:endParaRPr lang="en-US" altLang="ko-KR" sz="15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72979" y="5248242"/>
            <a:ext cx="1417442" cy="762066"/>
          </a:xfrm>
          <a:prstGeom prst="rect">
            <a:avLst/>
          </a:prstGeom>
        </p:spPr>
      </p:pic>
      <p:sp>
        <p:nvSpPr>
          <p:cNvPr id="44" name="직사각형 27"/>
          <p:cNvSpPr/>
          <p:nvPr/>
        </p:nvSpPr>
        <p:spPr>
          <a:xfrm flipV="1">
            <a:off x="6096000" y="5617723"/>
            <a:ext cx="424556" cy="345203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1" animBg="1"/>
      <p:bldP spid="35" grpId="2" animBg="1"/>
      <p:bldP spid="37" grpId="3"/>
      <p:bldP spid="39" grpId="4" animBg="1"/>
      <p:bldP spid="41" grpId="5" animBg="1"/>
      <p:bldP spid="44" grpId="6" animBg="1"/>
    </p:bld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>
                <a:latin typeface="+mn-ea"/>
                <a:ea typeface="+mn-ea"/>
              </a:rPr>
              <a:t>Contact me</a:t>
            </a:r>
            <a:endParaRPr lang="en-US" altLang="ko-KR">
              <a:latin typeface="+mn-ea"/>
              <a:ea typeface="+mn-ea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>
                <a:solidFill>
                  <a:schemeClr val="bg1"/>
                </a:solidFill>
                <a:latin typeface="+mn-ea"/>
              </a:rPr>
              <a:t> </a:t>
            </a:r>
            <a:endParaRPr lang="ko-KR" altLang="en-US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en-US" altLang="ko-KR" sz="300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  <a:defRPr/>
            </a:pPr>
            <a:endParaRPr lang="ko-KR" altLang="en-US" sz="30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98423" y="3639730"/>
            <a:ext cx="666089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  <a:latin typeface="+mn-ea"/>
              </a:rPr>
              <a:t>Email : sum529@naver.com</a:t>
            </a:r>
            <a:endParaRPr lang="en-US" altLang="ko-KR" sz="4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3088896" y="4496982"/>
            <a:ext cx="522261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  <a:latin typeface="+mn-ea"/>
              </a:rPr>
              <a:t>Phone : 010-4922-1955</a:t>
            </a:r>
            <a:endParaRPr lang="en-US" altLang="ko-KR" sz="40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29136" y="1560033"/>
            <a:ext cx="4515966" cy="1490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AFB4B-88F1-4E38-9490-6CBADA6A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SOFTWARE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AA15D6-ED27-480B-9F5B-1C0EC4532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308" y="1903456"/>
            <a:ext cx="10155936" cy="4525963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구현 언어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DB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프로그램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/ WAS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라이브러리 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프레임워크 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484376F-9575-427A-AF02-83E99209686E}"/>
              </a:ext>
            </a:extLst>
          </p:cNvPr>
          <p:cNvGrpSpPr/>
          <p:nvPr/>
        </p:nvGrpSpPr>
        <p:grpSpPr>
          <a:xfrm>
            <a:off x="4822757" y="2201922"/>
            <a:ext cx="6524075" cy="4142880"/>
            <a:chOff x="5231189" y="1916787"/>
            <a:chExt cx="6524075" cy="414288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020DCB1-4F7C-491D-90E3-D0DE0BF6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178" y="1916787"/>
              <a:ext cx="6351211" cy="104334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E09CAC-4DCB-4FF9-AD43-7E3A7CCCF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178" y="3363143"/>
              <a:ext cx="1805940" cy="51816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6458359-1A17-4B75-8FD6-CABC983DC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139" y="3276714"/>
              <a:ext cx="1402080" cy="6248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BACD126-4BD4-47A5-9D1C-A3551A1F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178" y="4414384"/>
              <a:ext cx="2385060" cy="6096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674D081-8001-4F28-B7F1-5D3FB5BAF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189" y="5610087"/>
              <a:ext cx="4671060" cy="44958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06475B9-56C7-47A5-AE28-7E212889B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6994" y="5621517"/>
              <a:ext cx="1470660" cy="42672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26E3628-A392-4426-97C0-6373E5332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2064" y="3200514"/>
              <a:ext cx="2743200" cy="777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8333028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+mn-ea"/>
                <a:ea typeface="+mn-ea"/>
              </a:rPr>
              <a:t>조원 소개 및 역할</a:t>
            </a:r>
            <a:endParaRPr lang="ko-KR" altLang="en-US">
              <a:latin typeface="+mn-ea"/>
              <a:ea typeface="+mn-ea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176794" y="1935150"/>
            <a:ext cx="1717481" cy="1622904"/>
          </a:xfrm>
        </p:spPr>
      </p:pic>
      <p:pic>
        <p:nvPicPr>
          <p:cNvPr id="11" name="그래픽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74423" y="1935150"/>
            <a:ext cx="1311063" cy="1622904"/>
          </a:xfrm>
          <a:prstGeom prst="rect">
            <a:avLst/>
          </a:prstGeom>
        </p:spPr>
      </p:pic>
      <p:pic>
        <p:nvPicPr>
          <p:cNvPr id="12" name="내용 개체 틀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 bwMode="black">
          <a:xfrm>
            <a:off x="3374004" y="1937138"/>
            <a:ext cx="1717481" cy="1622904"/>
          </a:xfrm>
          <a:prstGeom prst="rect">
            <a:avLst/>
          </a:prstGeom>
        </p:spPr>
      </p:pic>
      <p:pic>
        <p:nvPicPr>
          <p:cNvPr id="13" name="내용 개체 틀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 bwMode="black">
          <a:xfrm>
            <a:off x="9965634" y="1935150"/>
            <a:ext cx="1717481" cy="1622904"/>
          </a:xfrm>
          <a:prstGeom prst="rect">
            <a:avLst/>
          </a:prstGeom>
        </p:spPr>
      </p:pic>
      <p:pic>
        <p:nvPicPr>
          <p:cNvPr id="14" name="내용 개체 틀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 bwMode="black">
          <a:xfrm>
            <a:off x="7768424" y="1935150"/>
            <a:ext cx="1717481" cy="162290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176794" y="3764132"/>
            <a:ext cx="1717481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rgbClr val="7030a0"/>
                </a:solidFill>
                <a:latin typeface="Arial"/>
                <a:cs typeface="Arial"/>
              </a:rPr>
              <a:t>김동선 </a:t>
            </a:r>
            <a:r>
              <a:rPr lang="en-US" altLang="ko-KR">
                <a:solidFill>
                  <a:srgbClr val="7030a0"/>
                </a:solidFill>
                <a:latin typeface="Arial"/>
                <a:cs typeface="Arial"/>
              </a:rPr>
              <a:t>(</a:t>
            </a:r>
            <a:r>
              <a:rPr lang="ko-KR" altLang="en-US">
                <a:solidFill>
                  <a:srgbClr val="7030a0"/>
                </a:solidFill>
                <a:latin typeface="Arial"/>
                <a:cs typeface="Arial"/>
              </a:rPr>
              <a:t>조장</a:t>
            </a:r>
            <a:r>
              <a:rPr lang="en-US" altLang="ko-KR">
                <a:solidFill>
                  <a:srgbClr val="7030a0"/>
                </a:solidFill>
                <a:latin typeface="Arial"/>
                <a:cs typeface="Arial"/>
              </a:rPr>
              <a:t>)</a:t>
            </a:r>
            <a:endParaRPr lang="ko-KR" altLang="en-US">
              <a:solidFill>
                <a:srgbClr val="7030a0"/>
              </a:solidFill>
              <a:latin typeface="Arial"/>
              <a:cs typeface="Arial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12435" y="3752295"/>
            <a:ext cx="1717481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rgbClr val="7030a0"/>
                </a:solidFill>
                <a:latin typeface="Arial"/>
                <a:cs typeface="Arial"/>
              </a:rPr>
              <a:t>김범석</a:t>
            </a:r>
            <a:r>
              <a:rPr lang="en-US" altLang="ko-KR">
                <a:solidFill>
                  <a:srgbClr val="7030a0"/>
                </a:solidFill>
                <a:latin typeface="Arial"/>
                <a:cs typeface="Arial"/>
              </a:rPr>
              <a:t>(</a:t>
            </a:r>
            <a:r>
              <a:rPr lang="ko-KR" altLang="en-US">
                <a:solidFill>
                  <a:srgbClr val="7030a0"/>
                </a:solidFill>
                <a:latin typeface="Arial"/>
                <a:cs typeface="Arial"/>
              </a:rPr>
              <a:t>조원</a:t>
            </a:r>
            <a:r>
              <a:rPr lang="en-US" altLang="ko-KR">
                <a:solidFill>
                  <a:srgbClr val="7030a0"/>
                </a:solidFill>
                <a:latin typeface="Arial"/>
                <a:cs typeface="Arial"/>
              </a:rPr>
              <a:t>)</a:t>
            </a:r>
            <a:endParaRPr lang="ko-KR" altLang="en-US">
              <a:solidFill>
                <a:srgbClr val="7030a0"/>
              </a:solidFill>
              <a:latin typeface="Arial"/>
              <a:cs typeface="Arial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90429" y="3752294"/>
            <a:ext cx="1717481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rgbClr val="7030a0"/>
                </a:solidFill>
                <a:latin typeface="Arial"/>
                <a:cs typeface="Arial"/>
              </a:rPr>
              <a:t>노수민</a:t>
            </a:r>
            <a:r>
              <a:rPr lang="en-US" altLang="ko-KR">
                <a:solidFill>
                  <a:srgbClr val="7030a0"/>
                </a:solidFill>
                <a:latin typeface="Arial"/>
                <a:cs typeface="Arial"/>
              </a:rPr>
              <a:t>(</a:t>
            </a:r>
            <a:r>
              <a:rPr lang="ko-KR" altLang="en-US">
                <a:solidFill>
                  <a:srgbClr val="7030a0"/>
                </a:solidFill>
                <a:latin typeface="Arial"/>
                <a:cs typeface="Arial"/>
              </a:rPr>
              <a:t>조원</a:t>
            </a:r>
            <a:r>
              <a:rPr lang="en-US" altLang="ko-KR">
                <a:solidFill>
                  <a:srgbClr val="7030a0"/>
                </a:solidFill>
                <a:latin typeface="Arial"/>
                <a:cs typeface="Arial"/>
              </a:rPr>
              <a:t>)</a:t>
            </a:r>
            <a:endParaRPr lang="ko-KR" altLang="en-US">
              <a:solidFill>
                <a:srgbClr val="7030a0"/>
              </a:solidFill>
              <a:latin typeface="Arial"/>
              <a:cs typeface="Aria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768424" y="3758214"/>
            <a:ext cx="1717481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rgbClr val="7030a0"/>
                </a:solidFill>
                <a:latin typeface="Arial"/>
                <a:cs typeface="Arial"/>
              </a:rPr>
              <a:t>박재석</a:t>
            </a:r>
            <a:r>
              <a:rPr lang="en-US" altLang="ko-KR">
                <a:solidFill>
                  <a:srgbClr val="7030a0"/>
                </a:solidFill>
                <a:latin typeface="Arial"/>
                <a:cs typeface="Arial"/>
              </a:rPr>
              <a:t>(</a:t>
            </a:r>
            <a:r>
              <a:rPr lang="ko-KR" altLang="en-US">
                <a:solidFill>
                  <a:srgbClr val="7030a0"/>
                </a:solidFill>
                <a:latin typeface="Arial"/>
                <a:cs typeface="Arial"/>
              </a:rPr>
              <a:t>조원</a:t>
            </a:r>
            <a:r>
              <a:rPr lang="en-US" altLang="ko-KR">
                <a:solidFill>
                  <a:srgbClr val="7030a0"/>
                </a:solidFill>
                <a:latin typeface="Arial"/>
                <a:cs typeface="Arial"/>
              </a:rPr>
              <a:t>)</a:t>
            </a:r>
            <a:endParaRPr lang="ko-KR" altLang="en-US">
              <a:solidFill>
                <a:srgbClr val="7030a0"/>
              </a:solidFill>
              <a:latin typeface="Arial"/>
              <a:cs typeface="Arial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04065" y="3764132"/>
            <a:ext cx="1717481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rgbClr val="7030a0"/>
                </a:solidFill>
                <a:latin typeface="Arial"/>
                <a:cs typeface="Arial"/>
              </a:rPr>
              <a:t>이제봉</a:t>
            </a:r>
            <a:r>
              <a:rPr lang="en-US" altLang="ko-KR">
                <a:solidFill>
                  <a:srgbClr val="7030a0"/>
                </a:solidFill>
                <a:latin typeface="Arial"/>
                <a:cs typeface="Arial"/>
              </a:rPr>
              <a:t>(</a:t>
            </a:r>
            <a:r>
              <a:rPr lang="ko-KR" altLang="en-US">
                <a:solidFill>
                  <a:srgbClr val="7030a0"/>
                </a:solidFill>
                <a:latin typeface="Arial"/>
                <a:cs typeface="Arial"/>
              </a:rPr>
              <a:t>조원</a:t>
            </a:r>
            <a:r>
              <a:rPr lang="en-US" altLang="ko-KR">
                <a:solidFill>
                  <a:srgbClr val="7030a0"/>
                </a:solidFill>
                <a:latin typeface="Arial"/>
                <a:cs typeface="Arial"/>
              </a:rPr>
              <a:t>)</a:t>
            </a:r>
            <a:endParaRPr lang="ko-KR" altLang="en-US">
              <a:solidFill>
                <a:srgbClr val="7030a0"/>
              </a:solidFill>
              <a:latin typeface="Arial"/>
              <a:cs typeface="Arial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76793" y="4406186"/>
            <a:ext cx="1717481" cy="20152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DB</a:t>
            </a: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구성 및 기획</a:t>
            </a:r>
            <a:endParaRPr lang="ko-KR" altLang="en-US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프로젝트 진행사항 정리</a:t>
            </a: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FAQ </a:t>
            </a: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페이지</a:t>
            </a: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ROLE </a:t>
            </a: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권한 부여</a:t>
            </a: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PPT</a:t>
            </a: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제작</a:t>
            </a: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.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05505" y="4406187"/>
            <a:ext cx="1717481" cy="20152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전반적인</a:t>
            </a:r>
            <a:endParaRPr lang="ko-KR" altLang="en-US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DB </a:t>
            </a: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구축 및 관리</a:t>
            </a: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NOTICE </a:t>
            </a: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페이지</a:t>
            </a: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ORDER </a:t>
            </a: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페이지</a:t>
            </a: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결제 페이지</a:t>
            </a: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CART </a:t>
            </a: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페이지</a:t>
            </a: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PRODUCT </a:t>
            </a: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상세페이지</a:t>
            </a: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.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01827" y="4408173"/>
            <a:ext cx="1717481" cy="20152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DB</a:t>
            </a: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구성 및 기획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MAIN</a:t>
            </a: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페이지 </a:t>
            </a:r>
            <a:endParaRPr lang="ko-KR" altLang="en-US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(CSS / HTML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/ JSP</a:t>
            </a: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작업</a:t>
            </a: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),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ADMIN </a:t>
            </a: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페이지</a:t>
            </a: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(CRUD),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MEMBER</a:t>
            </a: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검색 기능</a:t>
            </a:r>
            <a:r>
              <a:rPr lang="en-US" altLang="ko-KR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.</a:t>
            </a:r>
            <a:endParaRPr lang="en-US" altLang="ko-KR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768423" y="4408170"/>
            <a:ext cx="1717481" cy="20152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DB </a:t>
            </a: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구축 및 관리</a:t>
            </a: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REVIEW</a:t>
            </a: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페이지</a:t>
            </a: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MY </a:t>
            </a: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페이지</a:t>
            </a: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로고 디자인</a:t>
            </a: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회원탈퇴</a:t>
            </a: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인기작가 페이지</a:t>
            </a: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.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015437" y="4408171"/>
            <a:ext cx="1717481" cy="20152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DB</a:t>
            </a: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구성 및 기획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LOGIN </a:t>
            </a: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페이지</a:t>
            </a: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SIGNUP </a:t>
            </a: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페이지</a:t>
            </a: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이메일 세션저장</a:t>
            </a: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LOGOUT </a:t>
            </a:r>
            <a:r>
              <a:rPr lang="ko-KR" alt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기능</a:t>
            </a:r>
            <a:r>
              <a:rPr lang="en-US" altLang="ko-KR" sz="140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.</a:t>
            </a:r>
            <a:endParaRPr lang="en-US" altLang="ko-KR" sz="140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프로젝트 일정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733FEE3-EB07-4F0C-8596-074445FA0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1287834"/>
              </p:ext>
            </p:extLst>
          </p:nvPr>
        </p:nvGraphicFramePr>
        <p:xfrm>
          <a:off x="1463040" y="1826343"/>
          <a:ext cx="9782852" cy="45259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0761">
                  <a:extLst>
                    <a:ext uri="{9D8B030D-6E8A-4147-A177-3AD203B41FA5}">
                      <a16:colId xmlns:a16="http://schemas.microsoft.com/office/drawing/2014/main" val="878577765"/>
                    </a:ext>
                  </a:extLst>
                </a:gridCol>
                <a:gridCol w="708470">
                  <a:extLst>
                    <a:ext uri="{9D8B030D-6E8A-4147-A177-3AD203B41FA5}">
                      <a16:colId xmlns:a16="http://schemas.microsoft.com/office/drawing/2014/main" val="2340557695"/>
                    </a:ext>
                  </a:extLst>
                </a:gridCol>
                <a:gridCol w="781760">
                  <a:extLst>
                    <a:ext uri="{9D8B030D-6E8A-4147-A177-3AD203B41FA5}">
                      <a16:colId xmlns:a16="http://schemas.microsoft.com/office/drawing/2014/main" val="2185383371"/>
                    </a:ext>
                  </a:extLst>
                </a:gridCol>
                <a:gridCol w="1123780">
                  <a:extLst>
                    <a:ext uri="{9D8B030D-6E8A-4147-A177-3AD203B41FA5}">
                      <a16:colId xmlns:a16="http://schemas.microsoft.com/office/drawing/2014/main" val="1198109446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94751093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366658410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2839535946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3217166165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2036851225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3295364431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1516728459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2749632383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2851040149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1130051995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1021775623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542207653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2458243310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1650278221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574560869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2647573935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4195725937"/>
                    </a:ext>
                  </a:extLst>
                </a:gridCol>
              </a:tblGrid>
              <a:tr h="200560"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01. 25 ~ 01. 29 (1</a:t>
                      </a:r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02. 01 ~ 02. 05 (2</a:t>
                      </a:r>
                      <a:r>
                        <a:rPr lang="ko-KR" altLang="en-US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02. 08 ~ 02. 12(3</a:t>
                      </a:r>
                      <a:r>
                        <a:rPr lang="ko-KR" altLang="en-US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02.15 ~ 02.16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460511"/>
                  </a:ext>
                </a:extLst>
              </a:tr>
              <a:tr h="20056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26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27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29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675685"/>
                  </a:ext>
                </a:extLst>
              </a:tr>
              <a:tr h="2005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기획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프로젝트 기획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169645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요구사항 회의 및 결정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103114"/>
                  </a:ext>
                </a:extLst>
              </a:tr>
              <a:tr h="200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업무 분배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328670"/>
                  </a:ext>
                </a:extLst>
              </a:tr>
              <a:tr h="2005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데이터베이스</a:t>
                      </a:r>
                      <a:b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구축 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구축 회의 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245582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구축 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372363"/>
                  </a:ext>
                </a:extLst>
              </a:tr>
              <a:tr h="200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환경 설정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469137"/>
                  </a:ext>
                </a:extLst>
              </a:tr>
              <a:tr h="200560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프로젝트 </a:t>
                      </a:r>
                      <a:b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구현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프론트 엔드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CSS / HTML / JAVA SCRIPT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501989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백엔드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member)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91969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member)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53950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회원 등급 부여</a:t>
                      </a:r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(role)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289755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별점등록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451449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주문</a:t>
                      </a:r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orders)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77929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product)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367460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마이페이지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826406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Admin</a:t>
                      </a:r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페이지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854294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장바구니</a:t>
                      </a:r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cart)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285658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리뷰</a:t>
                      </a:r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review)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588033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공지사항</a:t>
                      </a:r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notice)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606938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자주 묻는 질문</a:t>
                      </a:r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(FAQ)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131863"/>
                  </a:ext>
                </a:extLst>
              </a:tr>
              <a:tr h="200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메일로 문의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118607"/>
                  </a:ext>
                </a:extLst>
              </a:tr>
              <a:tr h="2072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최종 점검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오류 및 수정 작업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93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526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프로젝트 과정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BE339CEB-9797-4726-8AA4-A6E7E7739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요구사항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명세서 </a:t>
            </a:r>
            <a:r>
              <a:rPr lang="en-US" altLang="ko-KR" dirty="0">
                <a:latin typeface="+mn-ea"/>
              </a:rPr>
              <a:t>/ DB </a:t>
            </a:r>
            <a:r>
              <a:rPr lang="ko-KR" altLang="en-US" dirty="0">
                <a:latin typeface="+mn-ea"/>
              </a:rPr>
              <a:t>테이블 구축</a:t>
            </a:r>
            <a:r>
              <a:rPr lang="en-US" altLang="ko-KR" dirty="0">
                <a:latin typeface="+mn-ea"/>
              </a:rPr>
              <a:t> / </a:t>
            </a:r>
            <a:r>
              <a:rPr lang="ko-KR" altLang="en-US" dirty="0">
                <a:latin typeface="+mn-ea"/>
              </a:rPr>
              <a:t>화면 기능</a:t>
            </a:r>
            <a:r>
              <a:rPr lang="en-US" altLang="ko-KR" dirty="0">
                <a:latin typeface="+mn-ea"/>
              </a:rPr>
              <a:t>(HTML, CSS, JSP)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구현기능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284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요구사항 명세서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메인 </a:t>
            </a:r>
            <a:r>
              <a:rPr lang="en-US" altLang="ko-KR" dirty="0">
                <a:latin typeface="+mn-ea"/>
                <a:ea typeface="+mn-ea"/>
              </a:rPr>
              <a:t>/ </a:t>
            </a:r>
            <a:r>
              <a:rPr lang="ko-KR" altLang="en-US" dirty="0">
                <a:latin typeface="+mn-ea"/>
                <a:ea typeface="+mn-ea"/>
              </a:rPr>
              <a:t>비로그인 화면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FFEC5885-E265-4DD7-B5C1-614926878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413808"/>
              </p:ext>
            </p:extLst>
          </p:nvPr>
        </p:nvGraphicFramePr>
        <p:xfrm>
          <a:off x="1382775" y="2578864"/>
          <a:ext cx="10155236" cy="31158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4447">
                  <a:extLst>
                    <a:ext uri="{9D8B030D-6E8A-4147-A177-3AD203B41FA5}">
                      <a16:colId xmlns:a16="http://schemas.microsoft.com/office/drawing/2014/main" val="2867098005"/>
                    </a:ext>
                  </a:extLst>
                </a:gridCol>
                <a:gridCol w="550898">
                  <a:extLst>
                    <a:ext uri="{9D8B030D-6E8A-4147-A177-3AD203B41FA5}">
                      <a16:colId xmlns:a16="http://schemas.microsoft.com/office/drawing/2014/main" val="3353499294"/>
                    </a:ext>
                  </a:extLst>
                </a:gridCol>
                <a:gridCol w="1164162">
                  <a:extLst>
                    <a:ext uri="{9D8B030D-6E8A-4147-A177-3AD203B41FA5}">
                      <a16:colId xmlns:a16="http://schemas.microsoft.com/office/drawing/2014/main" val="496123709"/>
                    </a:ext>
                  </a:extLst>
                </a:gridCol>
                <a:gridCol w="7795729">
                  <a:extLst>
                    <a:ext uri="{9D8B030D-6E8A-4147-A177-3AD203B41FA5}">
                      <a16:colId xmlns:a16="http://schemas.microsoft.com/office/drawing/2014/main" val="2360688790"/>
                    </a:ext>
                  </a:extLst>
                </a:gridCol>
              </a:tblGrid>
              <a:tr h="232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1PART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2PART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3PART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기능내용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064869"/>
                  </a:ext>
                </a:extLst>
              </a:tr>
              <a:tr h="224743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메인 페이지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로그인 탭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로그인 탭 클릭 시 로그인 페이지로 이동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.(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단순이동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434"/>
                  </a:ext>
                </a:extLst>
              </a:tr>
              <a:tr h="217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회원가입 탭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회원가입 탭 클릭 시 회원가입 페이지로 이동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606992"/>
                  </a:ext>
                </a:extLst>
              </a:tr>
              <a:tr h="217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고객센터 탭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고객센터 탭 위에 마우스를 올리면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공지사항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자주묻는질문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메일로 문의 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가지의 해당 페이지로 이동 및 실행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533968"/>
                  </a:ext>
                </a:extLst>
              </a:tr>
              <a:tr h="217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카테고리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카테고리 탭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카테고리 탭 위에 마우스를 올리면 카테고리 목록이 아래로 나오며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해당 카테고리 클릭 시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각 카테고리 별 이동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462766"/>
                  </a:ext>
                </a:extLst>
              </a:tr>
              <a:tr h="2540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로그인 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회원가입 페이지 이외의 페이지에서 홈 탭 클릭 시 인덱스 페이지로 이동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771889"/>
                  </a:ext>
                </a:extLst>
              </a:tr>
              <a:tr h="217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최신작품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상품들을 나중에 올려지는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최신 상품 순서로 페이지에 올려지는 방식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으로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661093"/>
                  </a:ext>
                </a:extLst>
              </a:tr>
              <a:tr h="217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인기작가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구매자가 많이 구매하는 상품들의 작가님에 대한 정보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가 페이지에 올라가도록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21397"/>
                  </a:ext>
                </a:extLst>
              </a:tr>
              <a:tr h="217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아이콘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effectLst/>
                          <a:latin typeface="+mn-ea"/>
                          <a:ea typeface="+mn-ea"/>
                        </a:rPr>
                        <a:t>내정보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 err="1">
                          <a:effectLst/>
                          <a:latin typeface="+mn-ea"/>
                          <a:ea typeface="+mn-ea"/>
                        </a:rPr>
                        <a:t>MyPage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의 개념으로 각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회원들의 회원정보 수정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주소변경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구매내역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내 리뷰를 변경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할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17878"/>
                  </a:ext>
                </a:extLst>
              </a:tr>
              <a:tr h="2247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장바구니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회원들이 아직 구매는 하지 않았지만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관심있는 상품을 장바구니로 추가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하여 나중에 작품을 구매할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045812"/>
                  </a:ext>
                </a:extLst>
              </a:tr>
              <a:tr h="21725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비 로그인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회원가입이 되어 있지 않은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구매자 및 작가가 이메일 인증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을 통하여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회원가입을 진행할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764881"/>
                  </a:ext>
                </a:extLst>
              </a:tr>
              <a:tr h="217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상품 확인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회원을 가입하지 않은 고객들도 카테고리별 상품을 볼 수 있도록 페이지 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331450"/>
                  </a:ext>
                </a:extLst>
              </a:tr>
              <a:tr h="217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상품 검색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회원을 가입하지 않은 고객들도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카테고리별 상품을 검색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하여 볼 수 있도록 페이지 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698184"/>
                  </a:ext>
                </a:extLst>
              </a:tr>
              <a:tr h="2247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고객센터 확인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회원가입이 되어 있지 않은 고객들도 관리자가 올려놓은 공지사항 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 err="1">
                          <a:effectLst/>
                          <a:latin typeface="+mn-ea"/>
                          <a:ea typeface="+mn-ea"/>
                        </a:rPr>
                        <a:t>자주묻는질문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메일로 문의 기능을 사용할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919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45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요구사항 명세서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로그인 </a:t>
            </a:r>
            <a:r>
              <a:rPr lang="en-US" altLang="ko-KR" dirty="0">
                <a:latin typeface="+mn-ea"/>
                <a:ea typeface="+mn-ea"/>
              </a:rPr>
              <a:t>/ </a:t>
            </a:r>
            <a:r>
              <a:rPr lang="ko-KR" altLang="en-US" dirty="0">
                <a:latin typeface="+mn-ea"/>
                <a:ea typeface="+mn-ea"/>
              </a:rPr>
              <a:t>회원통합기능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01C0DDE9-BFE2-49BD-8A1D-77AA23615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426535"/>
              </p:ext>
            </p:extLst>
          </p:nvPr>
        </p:nvGraphicFramePr>
        <p:xfrm>
          <a:off x="1220685" y="1958381"/>
          <a:ext cx="10381380" cy="45578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8798">
                  <a:extLst>
                    <a:ext uri="{9D8B030D-6E8A-4147-A177-3AD203B41FA5}">
                      <a16:colId xmlns:a16="http://schemas.microsoft.com/office/drawing/2014/main" val="1002958738"/>
                    </a:ext>
                  </a:extLst>
                </a:gridCol>
                <a:gridCol w="563166">
                  <a:extLst>
                    <a:ext uri="{9D8B030D-6E8A-4147-A177-3AD203B41FA5}">
                      <a16:colId xmlns:a16="http://schemas.microsoft.com/office/drawing/2014/main" val="2229042557"/>
                    </a:ext>
                  </a:extLst>
                </a:gridCol>
                <a:gridCol w="1480293">
                  <a:extLst>
                    <a:ext uri="{9D8B030D-6E8A-4147-A177-3AD203B41FA5}">
                      <a16:colId xmlns:a16="http://schemas.microsoft.com/office/drawing/2014/main" val="3838498649"/>
                    </a:ext>
                  </a:extLst>
                </a:gridCol>
                <a:gridCol w="7679123">
                  <a:extLst>
                    <a:ext uri="{9D8B030D-6E8A-4147-A177-3AD203B41FA5}">
                      <a16:colId xmlns:a16="http://schemas.microsoft.com/office/drawing/2014/main" val="4016349546"/>
                    </a:ext>
                  </a:extLst>
                </a:gridCol>
              </a:tblGrid>
              <a:tr h="2216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1PART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2PART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3PART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기능내용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061180"/>
                  </a:ext>
                </a:extLst>
              </a:tr>
              <a:tr h="214533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US" altLang="ko-KR" sz="900" b="1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b="1" u="none" strike="noStrike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기억하기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시 등록한 이메일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</a:t>
                      </a:r>
                      <a:r>
                        <a:rPr lang="ko-KR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세션에 저장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하는 기능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305216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US" altLang="ko-KR" sz="900" b="1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b="1" u="none" strike="noStrike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찾기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회원들이 개인 이메일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를 잊어버렸을 경우에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이메일 인증을 통해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에 있는 아이디를 찾아 알려주는 방식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으로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889049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회원들이 개인 비밀번호를 분실하였을 경우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이메일 인증을 통하여 비밀번호를 재설정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 할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73627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권한 부여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관리자가 가입된 회원 중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판매자인 작가에게 판매 권한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을 주도록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354729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이메일 인증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 가입 시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 아이디 대신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개인 이메일 인증을 통하여 회원가입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을 할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41965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칼럼 별 </a:t>
                      </a:r>
                      <a:r>
                        <a:rPr lang="ko-KR" altLang="en-US" sz="900" b="1" u="none" strike="noStrike" dirty="0" err="1">
                          <a:effectLst/>
                          <a:latin typeface="+mn-ea"/>
                          <a:ea typeface="+mn-ea"/>
                        </a:rPr>
                        <a:t>정규식</a:t>
                      </a:r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 체크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보안을 위해 각 칼럼 별 가입되는 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값을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정규식에 맞게 체크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하여 텍스트 상자 아래쪽에 사용할 수 있는 값인지 체크를 할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24918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이메일 중복 확인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 아이디로 쓰이는 이메일은 개인마다 다르며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Unique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해야 하므로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에 해당 이메일이 존재하는 지 확인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해줄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792018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회원 등급 부여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 가입 시에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회원의 활동에 따라 등급을 부여해 주는 형식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으로 구현되었으며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 가입 시에 초기등급을 주어 자동으로 등급이 부여됨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719588"/>
                  </a:ext>
                </a:extLst>
              </a:tr>
              <a:tr h="321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약관 동의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이용약관 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개인정보 처리방침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필수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쿠폰 및 이벤트 알림 동의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선택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체크박스를 주어 내용 확인 후 모두 동의 체크 박스를 클릭하면 모든 체크박스에 체크가 되도록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682176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  <a:latin typeface="+mn-ea"/>
                          <a:ea typeface="+mn-ea"/>
                        </a:rPr>
                        <a:t>마이페이지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메인 페이지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개인 프로필 확인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적립포인트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주문 상품 수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가입일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회원등급 및 등급별 혜택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을 보여주며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주문한 상품 수 클릭 시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회원의 구매내역 페이지로 이동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116225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회원 정보 관리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회원 이름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이메일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프로필 사진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전화번호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성별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생일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등을 아래에 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버튼은 주어 수정이 가능하도록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406497"/>
                  </a:ext>
                </a:extLst>
              </a:tr>
              <a:tr h="3532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주소 관리 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배송 받는 분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전화번호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우편번호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900" b="0" u="none" strike="noStrike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api</a:t>
                      </a:r>
                      <a:r>
                        <a:rPr lang="ko-KR" altLang="en-US" sz="900" b="0" u="none" strike="noStrike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통하여 기본 주소가 자동으로 입력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상세주소 입력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방식으로 해당 회원의 주소를 수정할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781847"/>
                  </a:ext>
                </a:extLst>
              </a:tr>
              <a:tr h="321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구매내역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구매한 상품 번호를 받아와 제품명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구매일자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리뷰확인 를 확인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할 수 있도록 구현 하였으며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비고란에 리뷰확인 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리뷰삭제 버튼을 주어 리뷰를 확인할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 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315771"/>
                  </a:ext>
                </a:extLst>
              </a:tr>
              <a:tr h="214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내 리뷰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회원이 구매하였던 상품 중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리뷰를 작성한 상품 및 리뷰를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paging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기능을 사용하여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한 화면에 보여줄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319654"/>
                  </a:ext>
                </a:extLst>
              </a:tr>
              <a:tr h="20738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회원통합기능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상품 판매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상품 등록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상품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작품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정보 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상품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작품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의 상세 정보 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배송 관련 정보 의 입력을 통해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작가 권한을 가진 회원이 해당 상품을 등록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해 줄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95818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상품 구매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상품 구매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회원들이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카테고리 별 구매하고 싶은 상품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을 선택 클릭하여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해당 상품을 확인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구매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할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274424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effectLst/>
                          <a:latin typeface="+mn-ea"/>
                          <a:ea typeface="+mn-ea"/>
                        </a:rPr>
                        <a:t>별점</a:t>
                      </a:r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 구현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회원들이 리뷰 작성 시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개의 별로 직접 </a:t>
                      </a:r>
                      <a:r>
                        <a:rPr lang="ko-KR" altLang="en-US" sz="900" b="0" u="none" strike="noStrike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별점을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직접 입력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할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647032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포인트 부여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회원들이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구매한 상품의 정가 및 판매가 별 일정비율로 포인트를 계산하여 부여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하는 방식으로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65738"/>
                  </a:ext>
                </a:extLst>
              </a:tr>
              <a:tr h="214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  <a:latin typeface="+mn-ea"/>
                          <a:ea typeface="+mn-ea"/>
                        </a:rPr>
                        <a:t>리뷰 작성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작품 리뷰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회원들이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구매한 작품에 한하여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작품에 대한 평가를 작성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하여 페이지에  보여질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87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3239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New_Korea01">
  <a:themeElements>
    <a:clrScheme name="Korea01">
      <a:dk1>
        <a:srgbClr val="000000"/>
      </a:dk1>
      <a:lt1>
        <a:srgbClr val="ffffff"/>
      </a:lt1>
      <a:dk2>
        <a:srgbClr val="003366"/>
      </a:dk2>
      <a:lt2>
        <a:srgbClr val="f5f1d7"/>
      </a:lt2>
      <a:accent1>
        <a:srgbClr val="b2b2b2"/>
      </a:accent1>
      <a:accent2>
        <a:srgbClr val="c6be5a"/>
      </a:accent2>
      <a:accent3>
        <a:srgbClr val="84aa4b"/>
      </a:accent3>
      <a:accent4>
        <a:srgbClr val="cb6b23"/>
      </a:accent4>
      <a:accent5>
        <a:srgbClr val="8a6eb2"/>
      </a:accent5>
      <a:accent6>
        <a:srgbClr val="4aa3ac"/>
      </a:accent6>
      <a:hlink>
        <a:srgbClr val="0fd2d7"/>
      </a:hlink>
      <a:folHlink>
        <a:srgbClr val="ff0066"/>
      </a:folHlink>
    </a:clrScheme>
    <a:fontScheme name="Korea01">
      <a:majorFont>
        <a:latin typeface="Calisto MT"/>
        <a:ea typeface=""/>
        <a:cs typeface=""/>
      </a:majorFont>
      <a:minorFont>
        <a:latin typeface="Constantia"/>
        <a:ea typeface=""/>
        <a:cs typeface=""/>
      </a:minorFont>
    </a:fontScheme>
    <a:fmtScheme name="Korea0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35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35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8100000" algn="b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translucentPowder">
            <a:bevelT w="38100" h="38100" prst="slope"/>
          </a:sp3d>
        </a:effectStyle>
        <a:effectStyle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8000000"/>
            </a:lightRig>
          </a:scene3d>
          <a:sp3d prstMaterial="flat">
            <a:bevelT w="31750" h="63500" prst="slope"/>
          </a:sp3d>
        </a:effectStyle>
        <a:effectStyle>
          <a:effectLst>
            <a:outerShdw blurRad="38100" dist="38100" dir="2700000" algn="bl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6200000"/>
            </a:lightRig>
          </a:scene3d>
          <a:sp3d prstMaterial="flat">
            <a:bevelT w="57150" h="1143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90000"/>
              </a:schemeClr>
            </a:gs>
            <a:gs pos="100000">
              <a:schemeClr val="phClr">
                <a:shade val="90000"/>
                <a:satMod val="100000"/>
                <a:lumMod val="80000"/>
              </a:schemeClr>
            </a:gs>
          </a:gsLst>
          <a:lin ang="10800000" scaled="1"/>
        </a:gradFill>
        <a:gradFill rotWithShape="1">
          <a:gsLst>
            <a:gs pos="22000">
              <a:schemeClr val="phClr">
                <a:tint val="100000"/>
                <a:shade val="60000"/>
                <a:satMod val="170000"/>
              </a:schemeClr>
            </a:gs>
            <a:gs pos="100000">
              <a:schemeClr val="phClr">
                <a:tint val="95000"/>
                <a:shade val="100000"/>
                <a:satMod val="130000"/>
                <a:lumMod val="130000"/>
              </a:schemeClr>
            </a:gs>
          </a:gsLst>
          <a:lin ang="2700000" scaled="1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1917</ep:Words>
  <ep:PresentationFormat>와이드스크린</ep:PresentationFormat>
  <ep:Paragraphs>242</ep:Paragraphs>
  <ep:Slides>38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ep:HeadingPairs>
  <ep:TitlesOfParts>
    <vt:vector size="39" baseType="lpstr">
      <vt:lpstr>New_Korea01</vt:lpstr>
      <vt:lpstr>Classick</vt:lpstr>
      <vt:lpstr>목 차</vt:lpstr>
      <vt:lpstr>프로젝트 소개</vt:lpstr>
      <vt:lpstr>SOFTWARE</vt:lpstr>
      <vt:lpstr>조원 소개 및 역할</vt:lpstr>
      <vt:lpstr>프로젝트 일정</vt:lpstr>
      <vt:lpstr>프로젝트 과정</vt:lpstr>
      <vt:lpstr>요구사항 명세서(메인 / 비로그인 화면)</vt:lpstr>
      <vt:lpstr>요구사항 명세서(로그인 / 회원통합기능)</vt:lpstr>
      <vt:lpstr>요구사항 명세서(관리자 기능)</vt:lpstr>
      <vt:lpstr>DB 테이블 구축</vt:lpstr>
      <vt:lpstr>DB 테이블 프로세스</vt:lpstr>
      <vt:lpstr>DB 테이블 프로세스</vt:lpstr>
      <vt:lpstr>Classick 작업 내역</vt:lpstr>
      <vt:lpstr>화면 기능</vt:lpstr>
      <vt:lpstr>화면 기능(HTML, CSS, JSP)</vt:lpstr>
      <vt:lpstr>화면 기능(HTML, CSS, JSP)</vt:lpstr>
      <vt:lpstr>화면 기능(HTML, CSS, JSP)</vt:lpstr>
      <vt:lpstr>화면 기능(HTML, CSS, JSP)</vt:lpstr>
      <vt:lpstr>화면 기능(HTML, CSS, JSP)</vt:lpstr>
      <vt:lpstr>화면 기능(HTML, CSS, JSP)</vt:lpstr>
      <vt:lpstr>화면 기능(HTML, CSS, JSP)</vt:lpstr>
      <vt:lpstr>화면 기능(HTML, CSS, JSP)</vt:lpstr>
      <vt:lpstr>화면 기능(HTML, CSS, JSP)</vt:lpstr>
      <vt:lpstr>관리자 기능</vt:lpstr>
      <vt:lpstr>Admin Page(관리자 기능)</vt:lpstr>
      <vt:lpstr>Admin Page(관리자 기능)</vt:lpstr>
      <vt:lpstr>Admin Page(관리자 기능)</vt:lpstr>
      <vt:lpstr>Admin Page(관리자 기능)</vt:lpstr>
      <vt:lpstr>Admin Page(관리자 기능)</vt:lpstr>
      <vt:lpstr>Admin Page(관리자 기능)</vt:lpstr>
      <vt:lpstr>Admin Page(관리자 기능)</vt:lpstr>
      <vt:lpstr>Admin Page(관리자 기능)</vt:lpstr>
      <vt:lpstr>Admin Page(관리자 기능)</vt:lpstr>
      <vt:lpstr>Admin Page(관리자 기능)</vt:lpstr>
      <vt:lpstr>Admin Page(관리자 기능)</vt:lpstr>
      <vt:lpstr>Admin Page(관리자 기능)</vt:lpstr>
      <vt:lpstr>Contact me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2021-02-03T02:45:52.000</dcterms:created>
  <dc:creator>김 동선</dc:creator>
  <cp:lastModifiedBy>sum52</cp:lastModifiedBy>
  <dcterms:modified xsi:type="dcterms:W3CDTF">2021-03-07T10:33:14.537</dcterms:modified>
  <cp:revision>937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